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0" r:id="rId1"/>
    <p:sldMasterId id="2147483798" r:id="rId2"/>
  </p:sldMasterIdLst>
  <p:notesMasterIdLst>
    <p:notesMasterId r:id="rId46"/>
  </p:notesMasterIdLst>
  <p:sldIdLst>
    <p:sldId id="331" r:id="rId3"/>
    <p:sldId id="277" r:id="rId4"/>
    <p:sldId id="264" r:id="rId5"/>
    <p:sldId id="278" r:id="rId6"/>
    <p:sldId id="272" r:id="rId7"/>
    <p:sldId id="279" r:id="rId8"/>
    <p:sldId id="280" r:id="rId9"/>
    <p:sldId id="281" r:id="rId10"/>
    <p:sldId id="271" r:id="rId11"/>
    <p:sldId id="282" r:id="rId12"/>
    <p:sldId id="283" r:id="rId13"/>
    <p:sldId id="295" r:id="rId14"/>
    <p:sldId id="296" r:id="rId15"/>
    <p:sldId id="298" r:id="rId16"/>
    <p:sldId id="299" r:id="rId17"/>
    <p:sldId id="300" r:id="rId18"/>
    <p:sldId id="301" r:id="rId19"/>
    <p:sldId id="313" r:id="rId20"/>
    <p:sldId id="314" r:id="rId21"/>
    <p:sldId id="302" r:id="rId22"/>
    <p:sldId id="303" r:id="rId23"/>
    <p:sldId id="307" r:id="rId24"/>
    <p:sldId id="308" r:id="rId25"/>
    <p:sldId id="304" r:id="rId26"/>
    <p:sldId id="305" r:id="rId27"/>
    <p:sldId id="306" r:id="rId28"/>
    <p:sldId id="309" r:id="rId29"/>
    <p:sldId id="323" r:id="rId30"/>
    <p:sldId id="324" r:id="rId31"/>
    <p:sldId id="310" r:id="rId32"/>
    <p:sldId id="311" r:id="rId33"/>
    <p:sldId id="312" r:id="rId34"/>
    <p:sldId id="315" r:id="rId35"/>
    <p:sldId id="316" r:id="rId36"/>
    <p:sldId id="317" r:id="rId37"/>
    <p:sldId id="319" r:id="rId38"/>
    <p:sldId id="327" r:id="rId39"/>
    <p:sldId id="321" r:id="rId40"/>
    <p:sldId id="320" r:id="rId41"/>
    <p:sldId id="332" r:id="rId42"/>
    <p:sldId id="322" r:id="rId43"/>
    <p:sldId id="325" r:id="rId44"/>
    <p:sldId id="326" r:id="rId45"/>
  </p:sldIdLst>
  <p:sldSz cx="12192000" cy="6858000"/>
  <p:notesSz cx="6858000" cy="9144000"/>
  <p:embeddedFontLst>
    <p:embeddedFont>
      <p:font typeface="Aharoni" panose="02010803020104030203" pitchFamily="2" charset="-79"/>
      <p:bold r:id="rId47"/>
    </p:embeddedFont>
    <p:embeddedFont>
      <p:font typeface="Arial Black" panose="020B0A04020102020204" pitchFamily="34" charset="0"/>
      <p:bold r:id="rId48"/>
    </p:embeddedFont>
    <p:embeddedFont>
      <p:font typeface="B Titr" panose="00000700000000000000" pitchFamily="2" charset="-78"/>
      <p:bold r:id="rId49"/>
    </p:embeddedFont>
    <p:embeddedFont>
      <p:font typeface="Century" panose="02040604050505020304" pitchFamily="18" charset="0"/>
      <p:regular r:id="rId50"/>
    </p:embeddedFont>
    <p:embeddedFont>
      <p:font typeface="Century Schoolbook" panose="02040604050505020304" pitchFamily="18" charset="0"/>
      <p:regular r:id="rId51"/>
      <p:bold r:id="rId52"/>
      <p:italic r:id="rId53"/>
      <p:boldItalic r:id="rId54"/>
    </p:embeddedFont>
    <p:embeddedFont>
      <p:font typeface="Corbel" panose="020B0503020204020204" pitchFamily="34" charset="0"/>
      <p:regular r:id="rId55"/>
      <p:bold r:id="rId56"/>
      <p:italic r:id="rId57"/>
      <p:boldItalic r:id="rId58"/>
    </p:embeddedFont>
    <p:embeddedFont>
      <p:font typeface="G2 Rubber Stamp LET" panose="00000400000000000000"/>
      <p:regular r:id="rId59"/>
    </p:embeddedFont>
    <p:embeddedFont>
      <p:font typeface="IRANSansXFaNum Medium" panose="020B0604020202020204" charset="-78"/>
      <p:regular r:id="rId60"/>
    </p:embeddedFont>
    <p:embeddedFont>
      <p:font typeface="IRANSansXFaNum UltraLight" panose="020B0604020202020204" charset="-78"/>
      <p:regular r:id="rId61"/>
    </p:embeddedFont>
    <p:embeddedFont>
      <p:font typeface="Rockwell Condensed" panose="02060603050405020104" pitchFamily="18" charset="0"/>
      <p:regular r:id="rId62"/>
      <p:bold r:id="rId63"/>
    </p:embeddedFont>
    <p:embeddedFont>
      <p:font typeface="SD-Golpayegani Bold" panose="00000800000000000000" pitchFamily="2" charset="-78"/>
      <p:bold r:id="rId64"/>
    </p:embeddedFont>
    <p:embeddedFont>
      <p:font typeface="SD-Golpayegani Grunge" panose="00000800000000000000" pitchFamily="2" charset="-78"/>
      <p:bold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075"/>
    <a:srgbClr val="FE007F"/>
    <a:srgbClr val="EA0075"/>
    <a:srgbClr val="5072C4"/>
    <a:srgbClr val="5B74B0"/>
    <a:srgbClr val="FF3399"/>
    <a:srgbClr val="FF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EC1CD9-1EF5-4599-A997-C2621A0DEE9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2A26F0E-ABBB-4DF2-9A3F-B76320C85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88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26F0E-ABBB-4DF2-9A3F-B76320C850A0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270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26F0E-ABBB-4DF2-9A3F-B76320C850A0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187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26F0E-ABBB-4DF2-9A3F-B76320C850A0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71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8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07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3499" y="706388"/>
            <a:ext cx="5423925" cy="5445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97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85901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81188" y="4101331"/>
            <a:ext cx="3816085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87848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792560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85901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87848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7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42176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316765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92011" y="3429000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06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632171" y="1749000"/>
            <a:ext cx="144000" cy="3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-3331" y="0"/>
            <a:ext cx="76355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78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31904" y="2660915"/>
            <a:ext cx="6960096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69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0783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0169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3016917" y="0"/>
            <a:ext cx="91786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43872" y="2852936"/>
            <a:ext cx="72481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3872" y="3621021"/>
            <a:ext cx="72481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063421" y="1469120"/>
            <a:ext cx="1883692" cy="3910573"/>
            <a:chOff x="1835696" y="1267768"/>
            <a:chExt cx="1471810" cy="3055501"/>
          </a:xfrm>
        </p:grpSpPr>
        <p:grpSp>
          <p:nvGrpSpPr>
            <p:cNvPr id="7" name="Group 6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16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7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14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15" name="Straight Connector 14"/>
              <p:cNvCxnSpPr>
                <a:endCxn id="14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13" name="Straight Connector 12"/>
              <p:cNvCxnSpPr>
                <a:endCxn id="12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590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1" y="1173963"/>
            <a:ext cx="1656353" cy="45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45637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35627" y="932723"/>
            <a:ext cx="945637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7465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598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1" y="1173963"/>
            <a:ext cx="1656353" cy="45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9" y="164638"/>
            <a:ext cx="2976329" cy="22082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87489" y="2372883"/>
            <a:ext cx="2880320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402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0" y="23832"/>
            <a:ext cx="12192000" cy="683416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0" y="0"/>
            <a:ext cx="12192000" cy="68341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56926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352501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26" y="4120341"/>
            <a:ext cx="1296145" cy="18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1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2592" y="548680"/>
            <a:ext cx="11041227" cy="5760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2592" y="685331"/>
            <a:ext cx="11041227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2592" y="1453416"/>
            <a:ext cx="11041227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819711" y="4854593"/>
            <a:ext cx="616365" cy="1279584"/>
            <a:chOff x="1835696" y="1267768"/>
            <a:chExt cx="1471810" cy="3055501"/>
          </a:xfrm>
        </p:grpSpPr>
        <p:grpSp>
          <p:nvGrpSpPr>
            <p:cNvPr id="19" name="Group 18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26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7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24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25" name="Straight Connector 24"/>
              <p:cNvCxnSpPr>
                <a:endCxn id="24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22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23" name="Straight Connector 22"/>
              <p:cNvCxnSpPr>
                <a:endCxn id="22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62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2592" y="548680"/>
            <a:ext cx="11041227" cy="5760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2592" y="685331"/>
            <a:ext cx="11041227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2592" y="1453416"/>
            <a:ext cx="11041227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819711" y="4854593"/>
            <a:ext cx="616365" cy="1279584"/>
            <a:chOff x="1835696" y="1267768"/>
            <a:chExt cx="1471810" cy="3055501"/>
          </a:xfrm>
        </p:grpSpPr>
        <p:grpSp>
          <p:nvGrpSpPr>
            <p:cNvPr id="6" name="Group 5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15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6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13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14" name="Straight Connector 13"/>
              <p:cNvCxnSpPr>
                <a:endCxn id="13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9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514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2592" y="548680"/>
            <a:ext cx="11041227" cy="5760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2592" y="685331"/>
            <a:ext cx="11041227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2592" y="1453416"/>
            <a:ext cx="11041227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2276872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99723" y="2276872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8021" y="2276872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76320" y="2276872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5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14907" y="1"/>
            <a:ext cx="7877092" cy="6868601"/>
          </a:xfrm>
          <a:custGeom>
            <a:avLst/>
            <a:gdLst>
              <a:gd name="connsiteX0" fmla="*/ 0 w 4644008"/>
              <a:gd name="connsiteY0" fmla="*/ 0 h 5143500"/>
              <a:gd name="connsiteX1" fmla="*/ 4644008 w 4644008"/>
              <a:gd name="connsiteY1" fmla="*/ 0 h 5143500"/>
              <a:gd name="connsiteX2" fmla="*/ 4644008 w 4644008"/>
              <a:gd name="connsiteY2" fmla="*/ 5143500 h 5143500"/>
              <a:gd name="connsiteX3" fmla="*/ 0 w 4644008"/>
              <a:gd name="connsiteY3" fmla="*/ 5143500 h 5143500"/>
              <a:gd name="connsiteX4" fmla="*/ 0 w 4644008"/>
              <a:gd name="connsiteY4" fmla="*/ 0 h 5143500"/>
              <a:gd name="connsiteX0" fmla="*/ 1263811 w 5907819"/>
              <a:gd name="connsiteY0" fmla="*/ 0 h 5143500"/>
              <a:gd name="connsiteX1" fmla="*/ 5907819 w 5907819"/>
              <a:gd name="connsiteY1" fmla="*/ 0 h 5143500"/>
              <a:gd name="connsiteX2" fmla="*/ 5907819 w 5907819"/>
              <a:gd name="connsiteY2" fmla="*/ 5143500 h 5143500"/>
              <a:gd name="connsiteX3" fmla="*/ 1263811 w 5907819"/>
              <a:gd name="connsiteY3" fmla="*/ 5143500 h 5143500"/>
              <a:gd name="connsiteX4" fmla="*/ 0 w 5907819"/>
              <a:gd name="connsiteY4" fmla="*/ 1359673 h 5143500"/>
              <a:gd name="connsiteX5" fmla="*/ 1263811 w 5907819"/>
              <a:gd name="connsiteY5" fmla="*/ 0 h 5143500"/>
              <a:gd name="connsiteX0" fmla="*/ 1263811 w 5907819"/>
              <a:gd name="connsiteY0" fmla="*/ 0 h 5143500"/>
              <a:gd name="connsiteX1" fmla="*/ 5907819 w 5907819"/>
              <a:gd name="connsiteY1" fmla="*/ 0 h 5143500"/>
              <a:gd name="connsiteX2" fmla="*/ 5907819 w 5907819"/>
              <a:gd name="connsiteY2" fmla="*/ 5143500 h 5143500"/>
              <a:gd name="connsiteX3" fmla="*/ 1263811 w 5907819"/>
              <a:gd name="connsiteY3" fmla="*/ 5143500 h 5143500"/>
              <a:gd name="connsiteX4" fmla="*/ 0 w 5907819"/>
              <a:gd name="connsiteY4" fmla="*/ 1359673 h 5143500"/>
              <a:gd name="connsiteX5" fmla="*/ 1263811 w 5907819"/>
              <a:gd name="connsiteY5" fmla="*/ 0 h 5143500"/>
              <a:gd name="connsiteX0" fmla="*/ 1263811 w 5907819"/>
              <a:gd name="connsiteY0" fmla="*/ 0 h 5151451"/>
              <a:gd name="connsiteX1" fmla="*/ 5907819 w 5907819"/>
              <a:gd name="connsiteY1" fmla="*/ 0 h 5151451"/>
              <a:gd name="connsiteX2" fmla="*/ 5907819 w 5907819"/>
              <a:gd name="connsiteY2" fmla="*/ 5143500 h 5151451"/>
              <a:gd name="connsiteX3" fmla="*/ 3267539 w 5907819"/>
              <a:gd name="connsiteY3" fmla="*/ 5151451 h 5151451"/>
              <a:gd name="connsiteX4" fmla="*/ 0 w 5907819"/>
              <a:gd name="connsiteY4" fmla="*/ 1359673 h 5151451"/>
              <a:gd name="connsiteX5" fmla="*/ 1263811 w 5907819"/>
              <a:gd name="connsiteY5" fmla="*/ 0 h 5151451"/>
              <a:gd name="connsiteX0" fmla="*/ 1263811 w 5907819"/>
              <a:gd name="connsiteY0" fmla="*/ 0 h 5151451"/>
              <a:gd name="connsiteX1" fmla="*/ 5907819 w 5907819"/>
              <a:gd name="connsiteY1" fmla="*/ 0 h 5151451"/>
              <a:gd name="connsiteX2" fmla="*/ 5907819 w 5907819"/>
              <a:gd name="connsiteY2" fmla="*/ 5143500 h 5151451"/>
              <a:gd name="connsiteX3" fmla="*/ 3267539 w 5907819"/>
              <a:gd name="connsiteY3" fmla="*/ 5151451 h 5151451"/>
              <a:gd name="connsiteX4" fmla="*/ 0 w 5907819"/>
              <a:gd name="connsiteY4" fmla="*/ 1359673 h 5151451"/>
              <a:gd name="connsiteX5" fmla="*/ 1263811 w 5907819"/>
              <a:gd name="connsiteY5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819" h="5151451">
                <a:moveTo>
                  <a:pt x="1263811" y="0"/>
                </a:moveTo>
                <a:lnTo>
                  <a:pt x="5907819" y="0"/>
                </a:lnTo>
                <a:lnTo>
                  <a:pt x="5907819" y="5143500"/>
                </a:lnTo>
                <a:lnTo>
                  <a:pt x="3267539" y="5151451"/>
                </a:lnTo>
                <a:cubicBezTo>
                  <a:pt x="2438102" y="4216178"/>
                  <a:pt x="1242905" y="2891293"/>
                  <a:pt x="0" y="1359673"/>
                </a:cubicBezTo>
                <a:lnTo>
                  <a:pt x="12638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42176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1010261"/>
            <a:ext cx="11760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Isosceles Triangle 2"/>
          <p:cNvSpPr/>
          <p:nvPr userDrawn="1"/>
        </p:nvSpPr>
        <p:spPr>
          <a:xfrm>
            <a:off x="6725071" y="5637245"/>
            <a:ext cx="1824203" cy="1219200"/>
          </a:xfrm>
          <a:prstGeom prst="triangle">
            <a:avLst>
              <a:gd name="adj" fmla="val 412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91" y="1584141"/>
            <a:ext cx="7968885" cy="40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59383" y="2106703"/>
            <a:ext cx="3820643" cy="282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3886" y="2276835"/>
            <a:ext cx="3360373" cy="2484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375150" y="2276835"/>
            <a:ext cx="3360373" cy="2484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1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478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1" y="1173963"/>
            <a:ext cx="1656353" cy="45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9" y="164638"/>
            <a:ext cx="2976329" cy="22082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87489" y="2372883"/>
            <a:ext cx="2880320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932722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81710" y="1116919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0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66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4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 txBox="1">
            <a:spLocks/>
          </p:cNvSpPr>
          <p:nvPr/>
        </p:nvSpPr>
        <p:spPr>
          <a:xfrm>
            <a:off x="5058027" y="4943620"/>
            <a:ext cx="7626485" cy="48392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Rockwell Condensed" panose="02060603050405020104" pitchFamily="18" charset="0"/>
                <a:ea typeface="SimSun" panose="02010600030101010101" pitchFamily="2" charset="-122"/>
                <a:cs typeface="Arial" pitchFamily="34" charset="0"/>
              </a:rPr>
              <a:t>computer </a:t>
            </a:r>
            <a:r>
              <a:rPr lang="en-US" altLang="ko-KR" sz="54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ockwell Condensed" panose="02060603050405020104" pitchFamily="18" charset="0"/>
                <a:ea typeface="SimSun" panose="02010600030101010101" pitchFamily="2" charset="-122"/>
                <a:cs typeface="Arial" pitchFamily="34" charset="0"/>
              </a:rPr>
              <a:t>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B5D96-4BC7-E0F4-C8AB-485AFA27F361}"/>
              </a:ext>
            </a:extLst>
          </p:cNvPr>
          <p:cNvSpPr txBox="1"/>
          <p:nvPr/>
        </p:nvSpPr>
        <p:spPr>
          <a:xfrm>
            <a:off x="5769768" y="1702587"/>
            <a:ext cx="620300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>
                <a:ln w="0"/>
                <a:solidFill>
                  <a:srgbClr val="F4007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SD-Golpayegani Grunge" panose="00000800000000000000" pitchFamily="2" charset="-78"/>
              </a:rPr>
              <a:t>کـارگاه کامپـیوتـر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0346D-7684-AE2E-80A0-AFFF42E11F9C}"/>
              </a:ext>
            </a:extLst>
          </p:cNvPr>
          <p:cNvSpPr txBox="1"/>
          <p:nvPr/>
        </p:nvSpPr>
        <p:spPr>
          <a:xfrm>
            <a:off x="5187738" y="312471"/>
            <a:ext cx="181652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SD-Golpayegani Grunge" panose="00000800000000000000" pitchFamily="2" charset="-78"/>
              </a:rPr>
              <a:t>به نام خدا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884EA-1A32-3C39-BFC2-37F98D2E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786717" y="3124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28487" y="707760"/>
            <a:ext cx="2648713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اجزای</a:t>
            </a:r>
            <a:r>
              <a:rPr lang="fa-IR" altLang="ko-KR" dirty="0">
                <a:cs typeface="2  Titr" panose="00000700000000000000" pitchFamily="2" charset="-78"/>
              </a:rPr>
              <a:t>  </a:t>
            </a:r>
            <a:endParaRPr lang="ko-KR" altLang="en-US" dirty="0">
              <a:cs typeface="2  Titr" panose="00000700000000000000" pitchFamily="2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50DCA0A-9348-8FA9-3268-51EBD3C6C9D7}"/>
              </a:ext>
            </a:extLst>
          </p:cNvPr>
          <p:cNvSpPr/>
          <p:nvPr/>
        </p:nvSpPr>
        <p:spPr>
          <a:xfrm>
            <a:off x="2263302" y="2335659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عملیات ریاضی و منطقی توسط این واحد انجام میشود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08CE19F-D6F0-2053-6AF8-089065E6C088}"/>
              </a:ext>
            </a:extLst>
          </p:cNvPr>
          <p:cNvSpPr/>
          <p:nvPr/>
        </p:nvSpPr>
        <p:spPr>
          <a:xfrm>
            <a:off x="7357353" y="2335659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بر کلیه واحد های دیگر نظارت دارد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61414-41AB-52DD-7FEA-23925F1F7282}"/>
              </a:ext>
            </a:extLst>
          </p:cNvPr>
          <p:cNvSpPr txBox="1"/>
          <p:nvPr/>
        </p:nvSpPr>
        <p:spPr>
          <a:xfrm>
            <a:off x="8003281" y="5261516"/>
            <a:ext cx="1140056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واحد کنترل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(cu)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6BE9D-6663-B0D8-96FB-C78FD848EB6A}"/>
              </a:ext>
            </a:extLst>
          </p:cNvPr>
          <p:cNvSpPr txBox="1"/>
          <p:nvPr/>
        </p:nvSpPr>
        <p:spPr>
          <a:xfrm>
            <a:off x="2511297" y="5261516"/>
            <a:ext cx="1930336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واحد محاسبه و منطق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(alu)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9ACA5-7E99-D95E-BC0C-F6DF8628FF58}"/>
              </a:ext>
            </a:extLst>
          </p:cNvPr>
          <p:cNvSpPr txBox="1"/>
          <p:nvPr/>
        </p:nvSpPr>
        <p:spPr>
          <a:xfrm>
            <a:off x="4533090" y="829514"/>
            <a:ext cx="10935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85000"/>
                  </a:schemeClr>
                </a:solidFill>
                <a:latin typeface="G2 Rubber Stamp LET" panose="00000400000000000000" pitchFamily="2" charset="0"/>
              </a:rPr>
              <a:t>cpu</a:t>
            </a:r>
            <a:endParaRPr lang="fa-IR" sz="3600" dirty="0">
              <a:solidFill>
                <a:schemeClr val="bg1">
                  <a:lumMod val="85000"/>
                </a:schemeClr>
              </a:solidFill>
              <a:latin typeface="G2 Rubber Stamp LE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5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7"/>
            <a:ext cx="12192000" cy="2015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حافظه و انواع آن                     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DDA1-69D5-B8A3-F0BF-5162324BA569}"/>
              </a:ext>
            </a:extLst>
          </p:cNvPr>
          <p:cNvSpPr txBox="1"/>
          <p:nvPr/>
        </p:nvSpPr>
        <p:spPr>
          <a:xfrm>
            <a:off x="653375" y="2574920"/>
            <a:ext cx="10885250" cy="7771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tIns="0" bIns="1828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محلی برای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EA0075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ذخیره سازی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موقت یا دائمی داده های پردازش شده، می باشد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SD-Golpayegani Bold" panose="000008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5C8E7-719B-6044-9DC8-A56CA221CFDC}"/>
              </a:ext>
            </a:extLst>
          </p:cNvPr>
          <p:cNvSpPr txBox="1"/>
          <p:nvPr/>
        </p:nvSpPr>
        <p:spPr>
          <a:xfrm>
            <a:off x="1636679" y="933685"/>
            <a:ext cx="3052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Memory</a:t>
            </a:r>
            <a:endParaRPr lang="fa-IR" sz="44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A22D2-F2C1-45B4-D336-253A971BDAE9}"/>
              </a:ext>
            </a:extLst>
          </p:cNvPr>
          <p:cNvSpPr txBox="1"/>
          <p:nvPr/>
        </p:nvSpPr>
        <p:spPr>
          <a:xfrm>
            <a:off x="6592578" y="4923348"/>
            <a:ext cx="22028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>
                <a:cs typeface="2  Titr" panose="00000700000000000000" pitchFamily="2" charset="-78"/>
              </a:rPr>
              <a:t>انواع حافظه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DFF0248-16EB-7B3A-C3DA-F18DCF7FE303}"/>
              </a:ext>
            </a:extLst>
          </p:cNvPr>
          <p:cNvSpPr/>
          <p:nvPr/>
        </p:nvSpPr>
        <p:spPr>
          <a:xfrm>
            <a:off x="6220702" y="4203429"/>
            <a:ext cx="222302" cy="1807851"/>
          </a:xfrm>
          <a:prstGeom prst="rightBrace">
            <a:avLst>
              <a:gd name="adj1" fmla="val 82879"/>
              <a:gd name="adj2" fmla="val 50000"/>
            </a:avLst>
          </a:prstGeom>
          <a:ln>
            <a:solidFill>
              <a:srgbClr val="EA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872B3-B137-A96B-3783-A64A0FD7923E}"/>
              </a:ext>
            </a:extLst>
          </p:cNvPr>
          <p:cNvSpPr txBox="1"/>
          <p:nvPr/>
        </p:nvSpPr>
        <p:spPr>
          <a:xfrm>
            <a:off x="3460540" y="3945835"/>
            <a:ext cx="2654959" cy="221599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>
                <a:cs typeface="SD-Golpayegani Bold" panose="00000800000000000000" pitchFamily="2" charset="-78"/>
              </a:rPr>
              <a:t>1-حافظه اصلی (اولیه)</a:t>
            </a:r>
          </a:p>
          <a:p>
            <a:pPr algn="r">
              <a:lnSpc>
                <a:spcPct val="200000"/>
              </a:lnSpc>
            </a:pPr>
            <a:endParaRPr lang="en-US" sz="2400" dirty="0">
              <a:cs typeface="SD-Golpayegani Bold" panose="000008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400" dirty="0">
                <a:cs typeface="SD-Golpayegani Bold" panose="00000800000000000000" pitchFamily="2" charset="-78"/>
              </a:rPr>
              <a:t>2-حافظه جانبی ( ثانویه )</a:t>
            </a:r>
          </a:p>
        </p:txBody>
      </p:sp>
    </p:spTree>
    <p:extLst>
      <p:ext uri="{BB962C8B-B14F-4D97-AF65-F5344CB8AC3E}">
        <p14:creationId xmlns:p14="http://schemas.microsoft.com/office/powerpoint/2010/main" val="187168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805300" y="2246243"/>
            <a:ext cx="251543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2  Titr" panose="00000700000000000000" pitchFamily="2" charset="-78"/>
              </a:rPr>
              <a:t>انواع حافظه اصلی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5CA87-2210-0901-F8D2-B67A1835C3A9}"/>
              </a:ext>
            </a:extLst>
          </p:cNvPr>
          <p:cNvSpPr txBox="1"/>
          <p:nvPr/>
        </p:nvSpPr>
        <p:spPr>
          <a:xfrm>
            <a:off x="4760840" y="3198167"/>
            <a:ext cx="2624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primary memory</a:t>
            </a:r>
            <a:endParaRPr lang="fa-I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5A632-C903-FCA1-7640-C42384CF5E70}"/>
              </a:ext>
            </a:extLst>
          </p:cNvPr>
          <p:cNvSpPr txBox="1"/>
          <p:nvPr/>
        </p:nvSpPr>
        <p:spPr>
          <a:xfrm>
            <a:off x="8106282" y="831021"/>
            <a:ext cx="3830613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0000"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حافظه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   RAM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 </a:t>
            </a:r>
          </a:p>
          <a:p>
            <a:pPr marL="365760" marR="0" lvl="1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0000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(Random access memory)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E2B1A-2C22-11F8-7D01-11C0447C84CE}"/>
              </a:ext>
            </a:extLst>
          </p:cNvPr>
          <p:cNvSpPr txBox="1"/>
          <p:nvPr/>
        </p:nvSpPr>
        <p:spPr>
          <a:xfrm>
            <a:off x="9362367" y="2307798"/>
            <a:ext cx="10342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>
                <a:cs typeface="SD-Golpayegani Bold" panose="00000800000000000000" pitchFamily="2" charset="-78"/>
              </a:rPr>
              <a:t>ویژگی ها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A333BA-5CD7-7592-BF30-E09B3AB83F63}"/>
              </a:ext>
            </a:extLst>
          </p:cNvPr>
          <p:cNvSpPr txBox="1"/>
          <p:nvPr/>
        </p:nvSpPr>
        <p:spPr>
          <a:xfrm>
            <a:off x="7702825" y="2854733"/>
            <a:ext cx="4403771" cy="130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274320" algn="r" defTabSz="914400" rtl="1">
              <a:lnSpc>
                <a:spcPct val="200000"/>
              </a:lnSpc>
              <a:spcBef>
                <a:spcPct val="20000"/>
              </a:spcBef>
              <a:buClr>
                <a:srgbClr val="EA007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با قطع جریان برق اطلاعات حذف میشود</a:t>
            </a:r>
          </a:p>
          <a:p>
            <a:pPr marL="182880" indent="-274320" algn="r" defTabSz="914400" rtl="1">
              <a:lnSpc>
                <a:spcPct val="200000"/>
              </a:lnSpc>
              <a:spcBef>
                <a:spcPct val="20000"/>
              </a:spcBef>
              <a:buClr>
                <a:srgbClr val="EA007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اطلاعات درون آن قابل خواندن و نوشتن است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SD-Golpayegani Bold" panose="000008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6D8F0-A909-3978-7F11-D721228E3B4F}"/>
              </a:ext>
            </a:extLst>
          </p:cNvPr>
          <p:cNvSpPr txBox="1"/>
          <p:nvPr/>
        </p:nvSpPr>
        <p:spPr>
          <a:xfrm>
            <a:off x="403867" y="820073"/>
            <a:ext cx="4023668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1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0000"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حافظه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ROM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یا حافظه فقط خواندنی</a:t>
            </a:r>
          </a:p>
          <a:p>
            <a:pPr marL="365760" marR="0" lvl="1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0000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(Read only memory)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D21CB-1FFC-EC12-3C77-C50D80B56EC5}"/>
              </a:ext>
            </a:extLst>
          </p:cNvPr>
          <p:cNvSpPr txBox="1"/>
          <p:nvPr/>
        </p:nvSpPr>
        <p:spPr>
          <a:xfrm>
            <a:off x="1708520" y="2307798"/>
            <a:ext cx="10342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>
                <a:cs typeface="SD-Golpayegani Bold" panose="00000800000000000000" pitchFamily="2" charset="-78"/>
              </a:rPr>
              <a:t>ویژگی ها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E21B9B-4EFB-071B-7442-07A1E0197E71}"/>
              </a:ext>
            </a:extLst>
          </p:cNvPr>
          <p:cNvSpPr txBox="1"/>
          <p:nvPr/>
        </p:nvSpPr>
        <p:spPr>
          <a:xfrm>
            <a:off x="-85404" y="2854733"/>
            <a:ext cx="4403771" cy="130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274320" algn="r" defTabSz="914400" rtl="1">
              <a:lnSpc>
                <a:spcPct val="200000"/>
              </a:lnSpc>
              <a:spcBef>
                <a:spcPct val="20000"/>
              </a:spcBef>
              <a:buClr>
                <a:srgbClr val="EA007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با قطع جریان برق اطلاعات حذف نمیشود</a:t>
            </a:r>
          </a:p>
          <a:p>
            <a:pPr marL="182880" indent="-274320" algn="r" defTabSz="914400" rtl="1">
              <a:lnSpc>
                <a:spcPct val="200000"/>
              </a:lnSpc>
              <a:spcBef>
                <a:spcPct val="20000"/>
              </a:spcBef>
              <a:buClr>
                <a:srgbClr val="EA007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اطلاعات درون آن فقط قابل خواندن است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15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9004" y="918795"/>
            <a:ext cx="592693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95000"/>
                  </a:schemeClr>
                </a:solidFill>
                <a:cs typeface="2  Titr" panose="00000700000000000000" pitchFamily="2" charset="-78"/>
              </a:rPr>
              <a:t>انواع حافظه جانبی            </a:t>
            </a:r>
            <a:endParaRPr lang="ko-KR" altLang="en-US" dirty="0">
              <a:solidFill>
                <a:schemeClr val="bg1">
                  <a:lumMod val="9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BDE26ED-7CE5-2F62-D70F-9B417674EEF3}"/>
              </a:ext>
            </a:extLst>
          </p:cNvPr>
          <p:cNvSpPr/>
          <p:nvPr/>
        </p:nvSpPr>
        <p:spPr>
          <a:xfrm>
            <a:off x="1682884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blipFill>
            <a:blip r:embed="rId2"/>
            <a:stretch>
              <a:fillRect t="-2000" r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50DCA0A-9348-8FA9-3268-51EBD3C6C9D7}"/>
              </a:ext>
            </a:extLst>
          </p:cNvPr>
          <p:cNvSpPr/>
          <p:nvPr/>
        </p:nvSpPr>
        <p:spPr>
          <a:xfrm>
            <a:off x="4880042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blipFill dpi="0" rotWithShape="1">
            <a:blip r:embed="rId3"/>
            <a:srcRect/>
            <a:stretch>
              <a:fillRect t="-2000" r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08CE19F-D6F0-2053-6AF8-089065E6C088}"/>
              </a:ext>
            </a:extLst>
          </p:cNvPr>
          <p:cNvSpPr/>
          <p:nvPr/>
        </p:nvSpPr>
        <p:spPr>
          <a:xfrm>
            <a:off x="8077200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blipFill dpi="0" rotWithShape="1">
            <a:blip r:embed="rId4"/>
            <a:srcRect/>
            <a:stretch>
              <a:fillRect t="-2000" b="-8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61414-41AB-52DD-7FEA-23925F1F7282}"/>
              </a:ext>
            </a:extLst>
          </p:cNvPr>
          <p:cNvSpPr txBox="1"/>
          <p:nvPr/>
        </p:nvSpPr>
        <p:spPr>
          <a:xfrm>
            <a:off x="8059485" y="5318861"/>
            <a:ext cx="2467343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حافظه فلش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(flash memory)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6BE9D-6663-B0D8-96FB-C78FD848EB6A}"/>
              </a:ext>
            </a:extLst>
          </p:cNvPr>
          <p:cNvSpPr txBox="1"/>
          <p:nvPr/>
        </p:nvSpPr>
        <p:spPr>
          <a:xfrm>
            <a:off x="4899608" y="5318861"/>
            <a:ext cx="2387193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کارت حافظه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(memory card)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4C9A2-2408-0590-D687-2B9EC8B03F8D}"/>
              </a:ext>
            </a:extLst>
          </p:cNvPr>
          <p:cNvSpPr txBox="1"/>
          <p:nvPr/>
        </p:nvSpPr>
        <p:spPr>
          <a:xfrm>
            <a:off x="1845509" y="5318861"/>
            <a:ext cx="1936749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دیسک سخت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(hard disk)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44655-2940-1F78-9351-B2A5B3079BA7}"/>
              </a:ext>
            </a:extLst>
          </p:cNvPr>
          <p:cNvSpPr txBox="1"/>
          <p:nvPr/>
        </p:nvSpPr>
        <p:spPr>
          <a:xfrm>
            <a:off x="1217579" y="979671"/>
            <a:ext cx="461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secondary memory</a:t>
            </a:r>
            <a:endParaRPr lang="fa-I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1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0618" y="958741"/>
            <a:ext cx="565076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ظرفیت حافظه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226759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3697839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04512" y="4686420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Frame 17"/>
          <p:cNvSpPr/>
          <p:nvPr/>
        </p:nvSpPr>
        <p:spPr>
          <a:xfrm>
            <a:off x="10704512" y="5222901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2962054" y="2323790"/>
            <a:ext cx="8318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کامپیوترها برای پردازش و ذخیره سازی اطلاعات از سیستم عددی دودویی استفاده می کنند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8E9731-5108-9949-B929-2F95B68F51B2}"/>
              </a:ext>
            </a:extLst>
          </p:cNvPr>
          <p:cNvSpPr txBox="1"/>
          <p:nvPr/>
        </p:nvSpPr>
        <p:spPr>
          <a:xfrm>
            <a:off x="5323613" y="3770427"/>
            <a:ext cx="51673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سیستم دودویی از دو رقم صفر و یک تشکیل شده است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78EF2-976B-32DB-D091-D7B497562CD4}"/>
              </a:ext>
            </a:extLst>
          </p:cNvPr>
          <p:cNvSpPr txBox="1"/>
          <p:nvPr/>
        </p:nvSpPr>
        <p:spPr>
          <a:xfrm>
            <a:off x="732817" y="5280100"/>
            <a:ext cx="9758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کوچکترین واحد اطلاعاتی در سیستم باینری یک بیت است، که صفر یا یک را در خود ذخیره میکند</a:t>
            </a:r>
          </a:p>
        </p:txBody>
      </p:sp>
    </p:spTree>
    <p:extLst>
      <p:ext uri="{BB962C8B-B14F-4D97-AF65-F5344CB8AC3E}">
        <p14:creationId xmlns:p14="http://schemas.microsoft.com/office/powerpoint/2010/main" val="29555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60" y="-1"/>
            <a:ext cx="307394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9" y="2577551"/>
            <a:ext cx="2568102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ظرفیت حافظه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33D77-AB85-5086-F989-B67723996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"/>
          <a:stretch/>
        </p:blipFill>
        <p:spPr>
          <a:xfrm>
            <a:off x="2022824" y="1045064"/>
            <a:ext cx="4495238" cy="4767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15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44001" y="0"/>
            <a:ext cx="3058918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6B682E6-3365-050E-057B-2B887ED430E3}"/>
              </a:ext>
            </a:extLst>
          </p:cNvPr>
          <p:cNvSpPr/>
          <p:nvPr/>
        </p:nvSpPr>
        <p:spPr>
          <a:xfrm>
            <a:off x="587219" y="618836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890EA-7123-F553-219D-8687A38DD8A6}"/>
              </a:ext>
            </a:extLst>
          </p:cNvPr>
          <p:cNvSpPr/>
          <p:nvPr/>
        </p:nvSpPr>
        <p:spPr>
          <a:xfrm>
            <a:off x="7425362" y="66683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437A5-2BD8-BB8C-6B50-BAE4E413E07A}"/>
              </a:ext>
            </a:extLst>
          </p:cNvPr>
          <p:cNvSpPr/>
          <p:nvPr/>
        </p:nvSpPr>
        <p:spPr>
          <a:xfrm>
            <a:off x="587219" y="283790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D76175-FA90-D476-D6C7-F98B95FF94CE}"/>
              </a:ext>
            </a:extLst>
          </p:cNvPr>
          <p:cNvSpPr/>
          <p:nvPr/>
        </p:nvSpPr>
        <p:spPr>
          <a:xfrm>
            <a:off x="587219" y="381327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EAB3CA-D861-A298-B34D-C9991A300494}"/>
              </a:ext>
            </a:extLst>
          </p:cNvPr>
          <p:cNvSpPr/>
          <p:nvPr/>
        </p:nvSpPr>
        <p:spPr>
          <a:xfrm>
            <a:off x="587219" y="4788652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9EE285-1862-9225-CA84-9D4F1E1C848B}"/>
              </a:ext>
            </a:extLst>
          </p:cNvPr>
          <p:cNvSpPr/>
          <p:nvPr/>
        </p:nvSpPr>
        <p:spPr>
          <a:xfrm>
            <a:off x="587219" y="586431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486BED1-716D-553F-5256-C7042A4FCA83}"/>
              </a:ext>
            </a:extLst>
          </p:cNvPr>
          <p:cNvSpPr/>
          <p:nvPr/>
        </p:nvSpPr>
        <p:spPr>
          <a:xfrm>
            <a:off x="587219" y="181452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26EE6-25FE-BEBE-101C-7C0AD0480524}"/>
              </a:ext>
            </a:extLst>
          </p:cNvPr>
          <p:cNvSpPr/>
          <p:nvPr/>
        </p:nvSpPr>
        <p:spPr>
          <a:xfrm>
            <a:off x="7425362" y="186252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2322AF87-E4A7-B2B8-49DB-62C30F28C039}"/>
              </a:ext>
            </a:extLst>
          </p:cNvPr>
          <p:cNvSpPr/>
          <p:nvPr/>
        </p:nvSpPr>
        <p:spPr>
          <a:xfrm>
            <a:off x="587219" y="301148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E2A552-7D87-C480-1D7F-1AE4218330BC}"/>
              </a:ext>
            </a:extLst>
          </p:cNvPr>
          <p:cNvSpPr/>
          <p:nvPr/>
        </p:nvSpPr>
        <p:spPr>
          <a:xfrm>
            <a:off x="7425362" y="305948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68EA6B6-C89A-2630-6EB7-37727AA7AFD2}"/>
              </a:ext>
            </a:extLst>
          </p:cNvPr>
          <p:cNvSpPr/>
          <p:nvPr/>
        </p:nvSpPr>
        <p:spPr>
          <a:xfrm>
            <a:off x="587219" y="4202819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113CE4-EEF6-5989-CDFA-24731436DEDC}"/>
              </a:ext>
            </a:extLst>
          </p:cNvPr>
          <p:cNvSpPr/>
          <p:nvPr/>
        </p:nvSpPr>
        <p:spPr>
          <a:xfrm>
            <a:off x="7425362" y="42508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F1CE505B-85B0-A944-8073-C353F3C6A0A4}"/>
              </a:ext>
            </a:extLst>
          </p:cNvPr>
          <p:cNvSpPr/>
          <p:nvPr/>
        </p:nvSpPr>
        <p:spPr>
          <a:xfrm>
            <a:off x="587219" y="539415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047708-9B83-EFAB-B623-842A7B996CAF}"/>
              </a:ext>
            </a:extLst>
          </p:cNvPr>
          <p:cNvSpPr/>
          <p:nvPr/>
        </p:nvSpPr>
        <p:spPr>
          <a:xfrm>
            <a:off x="7425362" y="544215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5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9315E-6708-2BBE-6F3A-6693DA4B17CA}"/>
              </a:ext>
            </a:extLst>
          </p:cNvPr>
          <p:cNvSpPr txBox="1"/>
          <p:nvPr/>
        </p:nvSpPr>
        <p:spPr>
          <a:xfrm>
            <a:off x="1065169" y="727325"/>
            <a:ext cx="5920745" cy="569387"/>
          </a:xfrm>
          <a:prstGeom prst="rect">
            <a:avLst/>
          </a:prstGeom>
          <a:noFill/>
        </p:spPr>
        <p:txBody>
          <a:bodyPr wrap="square" tIns="91440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تصاویر یا فایل و پوشه های کوچک ظرفیت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KB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3AC6-4D6D-280D-C6F2-B51677606F8A}"/>
              </a:ext>
            </a:extLst>
          </p:cNvPr>
          <p:cNvSpPr txBox="1"/>
          <p:nvPr/>
        </p:nvSpPr>
        <p:spPr>
          <a:xfrm>
            <a:off x="9291067" y="2184547"/>
            <a:ext cx="2568102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ظرفیت حافظه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23EE-2073-4D24-9089-918374775709}"/>
              </a:ext>
            </a:extLst>
          </p:cNvPr>
          <p:cNvSpPr txBox="1"/>
          <p:nvPr/>
        </p:nvSpPr>
        <p:spPr>
          <a:xfrm>
            <a:off x="846298" y="1814711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CD : Compact Disk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B Nazanin" pitchFamily="2" charset="-78"/>
              </a:rPr>
              <a:t>  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ظرفیت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1C536-E6F5-593C-A6FF-65F4628B5540}"/>
              </a:ext>
            </a:extLst>
          </p:cNvPr>
          <p:cNvSpPr txBox="1"/>
          <p:nvPr/>
        </p:nvSpPr>
        <p:spPr>
          <a:xfrm>
            <a:off x="968625" y="2987362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DVD : Digital </a:t>
            </a: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ideo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Disk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ظرفیت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6157B-1F72-486B-A44B-F955F91A5171}"/>
              </a:ext>
            </a:extLst>
          </p:cNvPr>
          <p:cNvSpPr txBox="1"/>
          <p:nvPr/>
        </p:nvSpPr>
        <p:spPr>
          <a:xfrm>
            <a:off x="846298" y="4161994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Flash Memory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ظرفیت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A9668-F690-E142-C4F9-800E2F0E0E59}"/>
              </a:ext>
            </a:extLst>
          </p:cNvPr>
          <p:cNvSpPr txBox="1"/>
          <p:nvPr/>
        </p:nvSpPr>
        <p:spPr>
          <a:xfrm>
            <a:off x="1099949" y="5340836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HDD(Internal , External )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ظرفیت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GB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یا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12997-0761-8DFA-33FF-B7315634C736}"/>
              </a:ext>
            </a:extLst>
          </p:cNvPr>
          <p:cNvSpPr txBox="1"/>
          <p:nvPr/>
        </p:nvSpPr>
        <p:spPr>
          <a:xfrm>
            <a:off x="9281416" y="3492336"/>
            <a:ext cx="2719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cs typeface="2  Titr" panose="00000700000000000000" pitchFamily="2" charset="-78"/>
              </a:rPr>
              <a:t>تمامی حافظه ها دارای پارامتر مشترکی به نام ظرفیت می باشند</a:t>
            </a:r>
          </a:p>
        </p:txBody>
      </p:sp>
    </p:spTree>
    <p:extLst>
      <p:ext uri="{BB962C8B-B14F-4D97-AF65-F5344CB8AC3E}">
        <p14:creationId xmlns:p14="http://schemas.microsoft.com/office/powerpoint/2010/main" val="369561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2645922" y="0"/>
            <a:ext cx="162452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864357-08DF-A205-C719-31082816D8D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5B7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0992E-B98E-4585-AA6A-FA3AA9CE6E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7" y="1475045"/>
            <a:ext cx="7177830" cy="40635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C01FDC-1D36-CA92-22FB-7BE30215B214}"/>
              </a:ext>
            </a:extLst>
          </p:cNvPr>
          <p:cNvSpPr/>
          <p:nvPr/>
        </p:nvSpPr>
        <p:spPr>
          <a:xfrm>
            <a:off x="1835876" y="4810327"/>
            <a:ext cx="2801566" cy="826851"/>
          </a:xfrm>
          <a:prstGeom prst="rect">
            <a:avLst/>
          </a:prstGeom>
          <a:solidFill>
            <a:srgbClr val="5B7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2FE4E-D859-4F8B-96C9-291540252177}"/>
              </a:ext>
            </a:extLst>
          </p:cNvPr>
          <p:cNvSpPr/>
          <p:nvPr/>
        </p:nvSpPr>
        <p:spPr>
          <a:xfrm>
            <a:off x="4330430" y="5364150"/>
            <a:ext cx="2597285" cy="447473"/>
          </a:xfrm>
          <a:prstGeom prst="rect">
            <a:avLst/>
          </a:prstGeom>
          <a:solidFill>
            <a:srgbClr val="5B7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2099118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ظرفیت حافظه واقعی و اسمی</a:t>
            </a:r>
          </a:p>
        </p:txBody>
      </p:sp>
    </p:spTree>
    <p:extLst>
      <p:ext uri="{BB962C8B-B14F-4D97-AF65-F5344CB8AC3E}">
        <p14:creationId xmlns:p14="http://schemas.microsoft.com/office/powerpoint/2010/main" val="334737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-14069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1928216"/>
            <a:ext cx="2568102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اشاره گر موس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6DF7E-E8AC-6061-7AEB-EFEA65B01705}"/>
              </a:ext>
            </a:extLst>
          </p:cNvPr>
          <p:cNvSpPr txBox="1"/>
          <p:nvPr/>
        </p:nvSpPr>
        <p:spPr>
          <a:xfrm>
            <a:off x="3917194" y="211857"/>
            <a:ext cx="4730429" cy="313932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کلیک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Click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lang="en-US" sz="2400" dirty="0">
              <a:solidFill>
                <a:prstClr val="black"/>
              </a:solidFill>
              <a:latin typeface="IRANSansXFaNum UltraLight" pitchFamily="2" charset="-78"/>
              <a:cs typeface="IRANSansXFaNum UltraLight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کلیک پیاپی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Double Click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lang="en-US" sz="2400" dirty="0">
              <a:solidFill>
                <a:prstClr val="black"/>
              </a:solidFill>
              <a:latin typeface="IRANSansXFaNum UltraLight" pitchFamily="2" charset="-78"/>
              <a:cs typeface="IRANSansXFaNum UltraLight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کشیدن و رها کردن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Drag &amp; Drop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5F4B2-C6D4-52AB-0194-3B245459A9AD}"/>
              </a:ext>
            </a:extLst>
          </p:cNvPr>
          <p:cNvSpPr txBox="1"/>
          <p:nvPr/>
        </p:nvSpPr>
        <p:spPr>
          <a:xfrm>
            <a:off x="10058931" y="3074179"/>
            <a:ext cx="15197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mouse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6CCF4-8294-4C64-86B8-5E1105C3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1" y="3506823"/>
            <a:ext cx="5444197" cy="30843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2906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28136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2344088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صفحه کلید کامپیوتر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A1FD0D7-6691-8CA9-BAA3-62A954A14C74}"/>
              </a:ext>
            </a:extLst>
          </p:cNvPr>
          <p:cNvSpPr txBox="1">
            <a:spLocks/>
          </p:cNvSpPr>
          <p:nvPr/>
        </p:nvSpPr>
        <p:spPr>
          <a:xfrm>
            <a:off x="5003259" y="1240277"/>
            <a:ext cx="3657600" cy="4572000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vert="horz">
            <a:normAutofit fontScale="92500" lnSpcReduction="1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کلید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‎Enter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‏ : برای اجرای فرمان ها. ورود اطلاعات، انجام یک عمل ‏استفاده می شود.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کلید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‎ESC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‏ برای صرف نظر کردن از یک عملیات با خروج از کادرهای باز شده روی صفحه استفاده می شود.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کلید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‎Space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‏ : برای ایجاد فاصله کاربرد دارد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کلید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‎Backspace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‏ و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‎Delete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‏ : برای حذف کاراکترها به کار می روند.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کلیدهای تابعی: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F1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 عملیات خاص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Alt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Shift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Ctrl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 : کلیدهای ترکیبی</a:t>
            </a: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Caps Loch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  <a:t> :تبدیل حروف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77C30-99E2-8B47-2A3D-2B165FF9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0" y="1819476"/>
            <a:ext cx="3657143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7"/>
            <a:ext cx="12192000" cy="2015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6000" dirty="0">
                <a:solidFill>
                  <a:prstClr val="white"/>
                </a:solidFill>
                <a:latin typeface="Arial"/>
                <a:cs typeface="B Titr" panose="00000700000000000000" pitchFamily="2" charset="-78"/>
              </a:rPr>
              <a:t>سیستم کامپیوتری</a:t>
            </a:r>
            <a:endParaRPr lang="ko-KR" altLang="en-US" sz="6000" dirty="0">
              <a:solidFill>
                <a:prstClr val="white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DDA1-69D5-B8A3-F0BF-5162324BA569}"/>
              </a:ext>
            </a:extLst>
          </p:cNvPr>
          <p:cNvSpPr txBox="1"/>
          <p:nvPr/>
        </p:nvSpPr>
        <p:spPr>
          <a:xfrm>
            <a:off x="2031054" y="3414409"/>
            <a:ext cx="8129892" cy="1685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کامپیوتر یک سیستم محسوب می شود که کلیه واحدهای مختلف آن در کنار هم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EA0075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اهداف مشترکی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دارند</a:t>
            </a:r>
            <a:endParaRPr lang="fa-IR" sz="2800" dirty="0"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25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472717" y="2576117"/>
            <a:ext cx="315220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نرم افزار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2  Titr" panose="000007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و انواع آن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593013" y="1169313"/>
            <a:ext cx="257296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نرم افزارهای سیستمی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system software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A8C9E4-95FA-5155-AAF5-D0534A106E76}"/>
              </a:ext>
            </a:extLst>
          </p:cNvPr>
          <p:cNvCxnSpPr/>
          <p:nvPr/>
        </p:nvCxnSpPr>
        <p:spPr>
          <a:xfrm>
            <a:off x="9879496" y="2313882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483735-06BD-AD9D-EF2A-A546F2F23C73}"/>
              </a:ext>
            </a:extLst>
          </p:cNvPr>
          <p:cNvSpPr txBox="1"/>
          <p:nvPr/>
        </p:nvSpPr>
        <p:spPr>
          <a:xfrm>
            <a:off x="8029320" y="3899556"/>
            <a:ext cx="3836184" cy="14003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نرم افزارهایی هستند که عملیات ویژه ای روی سیستم انجام می دهند که اکثرا از دید کاربران پنهان است.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مثال : سیستم عامل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5FFDE-115A-FE6F-E7F4-50E341D99D9E}"/>
              </a:ext>
            </a:extLst>
          </p:cNvPr>
          <p:cNvSpPr/>
          <p:nvPr/>
        </p:nvSpPr>
        <p:spPr>
          <a:xfrm>
            <a:off x="11673191" y="0"/>
            <a:ext cx="518809" cy="781842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SD-Golpayegani Bold" panose="00000800000000000000" pitchFamily="2" charset="-78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F412-96DB-459B-7B08-1F9121F6D436}"/>
              </a:ext>
            </a:extLst>
          </p:cNvPr>
          <p:cNvSpPr/>
          <p:nvPr/>
        </p:nvSpPr>
        <p:spPr>
          <a:xfrm>
            <a:off x="0" y="-4404"/>
            <a:ext cx="518809" cy="781842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SD-Golpayegani Bold" panose="00000800000000000000" pitchFamily="2" charset="-78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F2618-3B6A-C058-45D3-681F2F990084}"/>
              </a:ext>
            </a:extLst>
          </p:cNvPr>
          <p:cNvSpPr txBox="1"/>
          <p:nvPr/>
        </p:nvSpPr>
        <p:spPr>
          <a:xfrm>
            <a:off x="1017232" y="1169313"/>
            <a:ext cx="257296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نرم افزارهای کاربردی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application software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3CD1A3-B107-AD32-B064-1A3028B08447}"/>
              </a:ext>
            </a:extLst>
          </p:cNvPr>
          <p:cNvCxnSpPr/>
          <p:nvPr/>
        </p:nvCxnSpPr>
        <p:spPr>
          <a:xfrm>
            <a:off x="2303714" y="2344700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1EDF2-822C-97A4-D18B-1868257FC7B6}"/>
              </a:ext>
            </a:extLst>
          </p:cNvPr>
          <p:cNvSpPr txBox="1"/>
          <p:nvPr/>
        </p:nvSpPr>
        <p:spPr>
          <a:xfrm>
            <a:off x="385622" y="3763369"/>
            <a:ext cx="3836184" cy="26314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با استفاده از این نرم افزارها میتوان یکسری عملیات کاربردی انجام داد.</a:t>
            </a:r>
          </a:p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lang="fa-IR" sz="2000" dirty="0">
                <a:solidFill>
                  <a:prstClr val="black"/>
                </a:solidFill>
                <a:latin typeface="IRANSansXFaNum Medium" pitchFamily="2" charset="-78"/>
                <a:cs typeface="IRANSansXFaNum Medium" pitchFamily="2" charset="-78"/>
              </a:rPr>
              <a:t>مثال :</a:t>
            </a:r>
          </a:p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نرم افزار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word</a:t>
            </a:r>
          </a:p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نرم افزار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excel</a:t>
            </a:r>
          </a:p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نرم افزار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power point</a:t>
            </a:r>
          </a:p>
          <a:p>
            <a:pPr lvl="0" algn="ctr" defTabSz="914400" rtl="1">
              <a:spcBef>
                <a:spcPts val="600"/>
              </a:spcBef>
              <a:buClr>
                <a:srgbClr val="0F6FC6"/>
              </a:buClr>
              <a:buSzPct val="70000"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نرم افزار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42703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59767" y="635298"/>
            <a:ext cx="565076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سیستم عامل ویندوز 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1748728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2977989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96235" y="4783317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Frame 17"/>
          <p:cNvSpPr/>
          <p:nvPr/>
        </p:nvSpPr>
        <p:spPr>
          <a:xfrm>
            <a:off x="10704511" y="420725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5351835" y="1841837"/>
            <a:ext cx="5251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سیستم عامل یک برنامه سیستمی با قدرت بالا است.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78EF2-976B-32DB-D091-D7B497562CD4}"/>
              </a:ext>
            </a:extLst>
          </p:cNvPr>
          <p:cNvSpPr txBox="1"/>
          <p:nvPr/>
        </p:nvSpPr>
        <p:spPr>
          <a:xfrm>
            <a:off x="812372" y="4079787"/>
            <a:ext cx="9758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سیستم عامل اصلی ترین نرم افزار کامپیوتر و واسط بین کاربر و سخت افزار است که به محض روشن کردن کامپیوتر اجرا می شود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B9F153CA-CF50-B7CA-C850-6E8999DE7BBC}"/>
              </a:ext>
            </a:extLst>
          </p:cNvPr>
          <p:cNvSpPr/>
          <p:nvPr/>
        </p:nvSpPr>
        <p:spPr>
          <a:xfrm>
            <a:off x="10722499" y="5436514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79D80-D6A1-AF7C-EC13-A6CED9B3F371}"/>
              </a:ext>
            </a:extLst>
          </p:cNvPr>
          <p:cNvSpPr txBox="1"/>
          <p:nvPr/>
        </p:nvSpPr>
        <p:spPr>
          <a:xfrm>
            <a:off x="796328" y="5247596"/>
            <a:ext cx="9758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مهم ترین هدف سیستم عامل آن است که استفاده از کامپیوتر را برای کاربران راحت و ساده تر کند تا آنها بتوانند برنامه های مورد نظر خود را اجراکنند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6CBB7-4854-032C-AE7C-8187815C1952}"/>
              </a:ext>
            </a:extLst>
          </p:cNvPr>
          <p:cNvSpPr txBox="1"/>
          <p:nvPr/>
        </p:nvSpPr>
        <p:spPr>
          <a:xfrm>
            <a:off x="1957691" y="767801"/>
            <a:ext cx="60943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operating system</a:t>
            </a:r>
            <a:endParaRPr lang="fa-I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35220-A493-97B2-D71E-98E61D9C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90" y="2942905"/>
            <a:ext cx="68098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44001" y="0"/>
            <a:ext cx="3058918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6B682E6-3365-050E-057B-2B887ED430E3}"/>
              </a:ext>
            </a:extLst>
          </p:cNvPr>
          <p:cNvSpPr/>
          <p:nvPr/>
        </p:nvSpPr>
        <p:spPr>
          <a:xfrm>
            <a:off x="587219" y="618836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890EA-7123-F553-219D-8687A38DD8A6}"/>
              </a:ext>
            </a:extLst>
          </p:cNvPr>
          <p:cNvSpPr/>
          <p:nvPr/>
        </p:nvSpPr>
        <p:spPr>
          <a:xfrm>
            <a:off x="7425362" y="66683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437A5-2BD8-BB8C-6B50-BAE4E413E07A}"/>
              </a:ext>
            </a:extLst>
          </p:cNvPr>
          <p:cNvSpPr/>
          <p:nvPr/>
        </p:nvSpPr>
        <p:spPr>
          <a:xfrm>
            <a:off x="587219" y="283790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D76175-FA90-D476-D6C7-F98B95FF94CE}"/>
              </a:ext>
            </a:extLst>
          </p:cNvPr>
          <p:cNvSpPr/>
          <p:nvPr/>
        </p:nvSpPr>
        <p:spPr>
          <a:xfrm>
            <a:off x="587219" y="381327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EAB3CA-D861-A298-B34D-C9991A300494}"/>
              </a:ext>
            </a:extLst>
          </p:cNvPr>
          <p:cNvSpPr/>
          <p:nvPr/>
        </p:nvSpPr>
        <p:spPr>
          <a:xfrm>
            <a:off x="587219" y="4788652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9EE285-1862-9225-CA84-9D4F1E1C848B}"/>
              </a:ext>
            </a:extLst>
          </p:cNvPr>
          <p:cNvSpPr/>
          <p:nvPr/>
        </p:nvSpPr>
        <p:spPr>
          <a:xfrm>
            <a:off x="587219" y="586431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486BED1-716D-553F-5256-C7042A4FCA83}"/>
              </a:ext>
            </a:extLst>
          </p:cNvPr>
          <p:cNvSpPr/>
          <p:nvPr/>
        </p:nvSpPr>
        <p:spPr>
          <a:xfrm>
            <a:off x="587219" y="181452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26EE6-25FE-BEBE-101C-7C0AD0480524}"/>
              </a:ext>
            </a:extLst>
          </p:cNvPr>
          <p:cNvSpPr/>
          <p:nvPr/>
        </p:nvSpPr>
        <p:spPr>
          <a:xfrm>
            <a:off x="7425362" y="186252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2322AF87-E4A7-B2B8-49DB-62C30F28C039}"/>
              </a:ext>
            </a:extLst>
          </p:cNvPr>
          <p:cNvSpPr/>
          <p:nvPr/>
        </p:nvSpPr>
        <p:spPr>
          <a:xfrm>
            <a:off x="587219" y="301148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E2A552-7D87-C480-1D7F-1AE4218330BC}"/>
              </a:ext>
            </a:extLst>
          </p:cNvPr>
          <p:cNvSpPr/>
          <p:nvPr/>
        </p:nvSpPr>
        <p:spPr>
          <a:xfrm>
            <a:off x="7425362" y="305948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68EA6B6-C89A-2630-6EB7-37727AA7AFD2}"/>
              </a:ext>
            </a:extLst>
          </p:cNvPr>
          <p:cNvSpPr/>
          <p:nvPr/>
        </p:nvSpPr>
        <p:spPr>
          <a:xfrm>
            <a:off x="587219" y="4202819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113CE4-EEF6-5989-CDFA-24731436DEDC}"/>
              </a:ext>
            </a:extLst>
          </p:cNvPr>
          <p:cNvSpPr/>
          <p:nvPr/>
        </p:nvSpPr>
        <p:spPr>
          <a:xfrm>
            <a:off x="7425362" y="42508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F1CE505B-85B0-A944-8073-C353F3C6A0A4}"/>
              </a:ext>
            </a:extLst>
          </p:cNvPr>
          <p:cNvSpPr/>
          <p:nvPr/>
        </p:nvSpPr>
        <p:spPr>
          <a:xfrm>
            <a:off x="587219" y="539415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047708-9B83-EFAB-B623-842A7B996CAF}"/>
              </a:ext>
            </a:extLst>
          </p:cNvPr>
          <p:cNvSpPr/>
          <p:nvPr/>
        </p:nvSpPr>
        <p:spPr>
          <a:xfrm>
            <a:off x="7425362" y="544215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5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9315E-6708-2BBE-6F3A-6693DA4B17CA}"/>
              </a:ext>
            </a:extLst>
          </p:cNvPr>
          <p:cNvSpPr txBox="1"/>
          <p:nvPr/>
        </p:nvSpPr>
        <p:spPr>
          <a:xfrm>
            <a:off x="1065169" y="727325"/>
            <a:ext cx="5920745" cy="569387"/>
          </a:xfrm>
          <a:prstGeom prst="rect">
            <a:avLst/>
          </a:prstGeom>
          <a:noFill/>
        </p:spPr>
        <p:txBody>
          <a:bodyPr wrap="square" tIns="91440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مدیریت فایل ها و پوشه ها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3AC6-4D6D-280D-C6F2-B51677606F8A}"/>
              </a:ext>
            </a:extLst>
          </p:cNvPr>
          <p:cNvSpPr txBox="1"/>
          <p:nvPr/>
        </p:nvSpPr>
        <p:spPr>
          <a:xfrm>
            <a:off x="9312622" y="2363451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وظایف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سیستم عامل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23EE-2073-4D24-9089-918374775709}"/>
              </a:ext>
            </a:extLst>
          </p:cNvPr>
          <p:cNvSpPr txBox="1"/>
          <p:nvPr/>
        </p:nvSpPr>
        <p:spPr>
          <a:xfrm>
            <a:off x="915846" y="1806447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مدیریت حافظه های اصلی و جانبی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1C536-E6F5-593C-A6FF-65F4628B5540}"/>
              </a:ext>
            </a:extLst>
          </p:cNvPr>
          <p:cNvSpPr txBox="1"/>
          <p:nvPr/>
        </p:nvSpPr>
        <p:spPr>
          <a:xfrm>
            <a:off x="968625" y="2987362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کنترل عملکرد دستگاه های ورودی و خروجی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6157B-1F72-486B-A44B-F955F91A5171}"/>
              </a:ext>
            </a:extLst>
          </p:cNvPr>
          <p:cNvSpPr txBox="1"/>
          <p:nvPr/>
        </p:nvSpPr>
        <p:spPr>
          <a:xfrm>
            <a:off x="947219" y="4172396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واسط میان سخت افزار و نرم افزارهای کاریردی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A9668-F690-E142-C4F9-800E2F0E0E59}"/>
              </a:ext>
            </a:extLst>
          </p:cNvPr>
          <p:cNvSpPr txBox="1"/>
          <p:nvPr/>
        </p:nvSpPr>
        <p:spPr>
          <a:xfrm>
            <a:off x="719848" y="5353333"/>
            <a:ext cx="670551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مدیریت و اجرای همزمان برنامه ها و کنترل ارتباط بین آنها</a:t>
            </a:r>
          </a:p>
        </p:txBody>
      </p:sp>
    </p:spTree>
    <p:extLst>
      <p:ext uri="{BB962C8B-B14F-4D97-AF65-F5344CB8AC3E}">
        <p14:creationId xmlns:p14="http://schemas.microsoft.com/office/powerpoint/2010/main" val="224701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8852170" y="-1"/>
            <a:ext cx="333983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8925127" y="2344086"/>
            <a:ext cx="3193915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برخي ازنسخه های سیستم عامل ها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AE8C5-BF84-A9D8-4661-45083DE1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81" y="2352458"/>
            <a:ext cx="6552381" cy="3028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E8489D-6905-FF51-CCA9-C88039EF3FF1}"/>
              </a:ext>
            </a:extLst>
          </p:cNvPr>
          <p:cNvSpPr txBox="1"/>
          <p:nvPr/>
        </p:nvSpPr>
        <p:spPr>
          <a:xfrm>
            <a:off x="1485090" y="826152"/>
            <a:ext cx="6147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سیستم عامل ویندوز به طور مداوم در حال تغییر و تحول و دائما در حال پیشرفت است. این موضوع باعث شده است که نسخه های مختلفی از ویندوز ها وجود داشته باشد</a:t>
            </a:r>
            <a:endParaRPr lang="fa-IR" sz="1600" dirty="0">
              <a:latin typeface="IRANSansXFaNum UltraLight" pitchFamily="2" charset="-78"/>
              <a:cs typeface="IRANSansXFaNum Ultra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8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739540" y="2440268"/>
            <a:ext cx="2557000" cy="1977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انواع سیستم عامل از نظر کاربر و اجرای برنامه ها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377260" y="1134170"/>
            <a:ext cx="300447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   تک کاربره ی تک وظیفه ای</a:t>
            </a:r>
            <a:endParaRPr lang="fa-IR" sz="2400" dirty="0">
              <a:solidFill>
                <a:prstClr val="black"/>
              </a:solidFill>
              <a:latin typeface="Century Schoolbook"/>
              <a:cs typeface="SD-Golpayegani Bold" panose="000008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single user-single task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A8C9E4-95FA-5155-AAF5-D0534A106E76}"/>
              </a:ext>
            </a:extLst>
          </p:cNvPr>
          <p:cNvCxnSpPr/>
          <p:nvPr/>
        </p:nvCxnSpPr>
        <p:spPr>
          <a:xfrm>
            <a:off x="9860040" y="2334972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483735-06BD-AD9D-EF2A-A546F2F23C73}"/>
              </a:ext>
            </a:extLst>
          </p:cNvPr>
          <p:cNvSpPr txBox="1"/>
          <p:nvPr/>
        </p:nvSpPr>
        <p:spPr>
          <a:xfrm>
            <a:off x="8029320" y="3899556"/>
            <a:ext cx="3836184" cy="1708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نوعی از سیستم عامل است که فقط یک کاربر در لحظه میتواند از آن استفاده کند و همچنین یک کار را در یک لحظه انجام میدهد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مثال 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  DOS 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Medium" pitchFamily="2" charset="-78"/>
              <a:cs typeface="IRANSansXFaNum Medium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5FFDE-115A-FE6F-E7F4-50E341D99D9E}"/>
              </a:ext>
            </a:extLst>
          </p:cNvPr>
          <p:cNvSpPr/>
          <p:nvPr/>
        </p:nvSpPr>
        <p:spPr>
          <a:xfrm>
            <a:off x="11673191" y="0"/>
            <a:ext cx="518809" cy="781842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F412-96DB-459B-7B08-1F9121F6D436}"/>
              </a:ext>
            </a:extLst>
          </p:cNvPr>
          <p:cNvSpPr/>
          <p:nvPr/>
        </p:nvSpPr>
        <p:spPr>
          <a:xfrm>
            <a:off x="0" y="-4404"/>
            <a:ext cx="518809" cy="781842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3CD1A3-B107-AD32-B064-1A3028B08447}"/>
              </a:ext>
            </a:extLst>
          </p:cNvPr>
          <p:cNvCxnSpPr/>
          <p:nvPr/>
        </p:nvCxnSpPr>
        <p:spPr>
          <a:xfrm>
            <a:off x="2303714" y="2344700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1EDF2-822C-97A4-D18B-1868257FC7B6}"/>
              </a:ext>
            </a:extLst>
          </p:cNvPr>
          <p:cNvSpPr txBox="1"/>
          <p:nvPr/>
        </p:nvSpPr>
        <p:spPr>
          <a:xfrm>
            <a:off x="385622" y="3905319"/>
            <a:ext cx="3836184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در این سیستم عامل فقط یک کاربر در یک لحظه میتواند از آن استفاده کند ولی قابلیت پردازش چند کار بطور همزمان را دارد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endParaRPr lang="fa-IR" sz="2000" dirty="0">
              <a:solidFill>
                <a:prstClr val="black"/>
              </a:solidFill>
              <a:latin typeface="IRANSansXFaNum Medium" pitchFamily="2" charset="-78"/>
              <a:cs typeface="IRANSansXFaNum Medium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مثال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Windows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021CC-F9FE-ADFB-A350-A50436D3025D}"/>
              </a:ext>
            </a:extLst>
          </p:cNvPr>
          <p:cNvSpPr txBox="1"/>
          <p:nvPr/>
        </p:nvSpPr>
        <p:spPr>
          <a:xfrm>
            <a:off x="810268" y="1155811"/>
            <a:ext cx="307792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   تک کاربره ی چند وظیفه ای</a:t>
            </a:r>
            <a:endParaRPr lang="fa-IR" sz="2400" dirty="0">
              <a:solidFill>
                <a:prstClr val="black"/>
              </a:solidFill>
              <a:latin typeface="Century Schoolbook"/>
              <a:cs typeface="SD-Golpayegani Bold" panose="000008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single user-multi task </a:t>
            </a:r>
          </a:p>
        </p:txBody>
      </p:sp>
    </p:spTree>
    <p:extLst>
      <p:ext uri="{BB962C8B-B14F-4D97-AF65-F5344CB8AC3E}">
        <p14:creationId xmlns:p14="http://schemas.microsoft.com/office/powerpoint/2010/main" val="80744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739540" y="2440268"/>
            <a:ext cx="2557000" cy="1977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انواع سیستم عامل از نظر کاربر و اجرای برنامه ها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377260" y="1134170"/>
            <a:ext cx="30044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چند کاربره ی چند وظیفه ای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B Nazanin" pitchFamily="2" charset="-78"/>
              </a:rPr>
              <a:t>multi user-multi task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A8C9E4-95FA-5155-AAF5-D0534A106E76}"/>
              </a:ext>
            </a:extLst>
          </p:cNvPr>
          <p:cNvCxnSpPr/>
          <p:nvPr/>
        </p:nvCxnSpPr>
        <p:spPr>
          <a:xfrm>
            <a:off x="9860040" y="2334972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483735-06BD-AD9D-EF2A-A546F2F23C73}"/>
              </a:ext>
            </a:extLst>
          </p:cNvPr>
          <p:cNvSpPr txBox="1"/>
          <p:nvPr/>
        </p:nvSpPr>
        <p:spPr>
          <a:xfrm>
            <a:off x="7973278" y="3918851"/>
            <a:ext cx="3836184" cy="24006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این سیستم عامل ها خیلی قدرتمند هستند. در یک لحظه چند کاربر میتوانند از آن ها استفاده کنند و قابلیت پردازش چند برنامه بصورت همزمان را دارد.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lang="fa-IR" sz="2000" dirty="0">
              <a:solidFill>
                <a:prstClr val="black"/>
              </a:solidFill>
              <a:latin typeface="IRANSansXFaNum Medium" pitchFamily="2" charset="-78"/>
              <a:cs typeface="IRANSansXFaNum Medium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 مثال : سیستم عامل های نظامی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5FFDE-115A-FE6F-E7F4-50E341D99D9E}"/>
              </a:ext>
            </a:extLst>
          </p:cNvPr>
          <p:cNvSpPr/>
          <p:nvPr/>
        </p:nvSpPr>
        <p:spPr>
          <a:xfrm>
            <a:off x="11673191" y="0"/>
            <a:ext cx="518809" cy="781842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3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5212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739540" y="2440268"/>
            <a:ext cx="2557000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سیستم عامل ها بر اساس نوع نمایش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357804" y="1250284"/>
            <a:ext cx="300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سیستم عامل متنی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A8C9E4-95FA-5155-AAF5-D0534A106E76}"/>
              </a:ext>
            </a:extLst>
          </p:cNvPr>
          <p:cNvCxnSpPr/>
          <p:nvPr/>
        </p:nvCxnSpPr>
        <p:spPr>
          <a:xfrm>
            <a:off x="9860040" y="2237696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483735-06BD-AD9D-EF2A-A546F2F23C73}"/>
              </a:ext>
            </a:extLst>
          </p:cNvPr>
          <p:cNvSpPr txBox="1"/>
          <p:nvPr/>
        </p:nvSpPr>
        <p:spPr>
          <a:xfrm>
            <a:off x="8029320" y="3899556"/>
            <a:ext cx="3836184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بر اساس دستورات کار میکند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lang="fa-IR" sz="2000" dirty="0">
              <a:solidFill>
                <a:prstClr val="black"/>
              </a:solidFill>
              <a:latin typeface="IRANSansXFaNum Medium" pitchFamily="2" charset="-78"/>
              <a:cs typeface="IRANSansXFaNum Medium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مثال 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  DOS 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Medium" pitchFamily="2" charset="-78"/>
              <a:cs typeface="IRANSansXFaNum Medium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5FFDE-115A-FE6F-E7F4-50E341D99D9E}"/>
              </a:ext>
            </a:extLst>
          </p:cNvPr>
          <p:cNvSpPr/>
          <p:nvPr/>
        </p:nvSpPr>
        <p:spPr>
          <a:xfrm>
            <a:off x="11673191" y="0"/>
            <a:ext cx="518809" cy="781842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F412-96DB-459B-7B08-1F9121F6D436}"/>
              </a:ext>
            </a:extLst>
          </p:cNvPr>
          <p:cNvSpPr/>
          <p:nvPr/>
        </p:nvSpPr>
        <p:spPr>
          <a:xfrm>
            <a:off x="0" y="-4404"/>
            <a:ext cx="518809" cy="781842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3CD1A3-B107-AD32-B064-1A3028B08447}"/>
              </a:ext>
            </a:extLst>
          </p:cNvPr>
          <p:cNvCxnSpPr/>
          <p:nvPr/>
        </p:nvCxnSpPr>
        <p:spPr>
          <a:xfrm>
            <a:off x="2303714" y="2344700"/>
            <a:ext cx="0" cy="10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21EDF2-822C-97A4-D18B-1868257FC7B6}"/>
              </a:ext>
            </a:extLst>
          </p:cNvPr>
          <p:cNvSpPr txBox="1"/>
          <p:nvPr/>
        </p:nvSpPr>
        <p:spPr>
          <a:xfrm>
            <a:off x="341725" y="3899556"/>
            <a:ext cx="3836184" cy="17851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با واسط گرافیکی کار کرده و انجام عملیات بر اساس کار با ماوس و گرافیک است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Medium" pitchFamily="2" charset="-78"/>
              <a:cs typeface="IRANSansXFaNum Medium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مثال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Medium" pitchFamily="2" charset="-78"/>
                <a:cs typeface="IRANSansXFaNum Medium" pitchFamily="2" charset="-78"/>
              </a:rPr>
              <a:t>Windows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021CC-F9FE-ADFB-A350-A50436D3025D}"/>
              </a:ext>
            </a:extLst>
          </p:cNvPr>
          <p:cNvSpPr txBox="1"/>
          <p:nvPr/>
        </p:nvSpPr>
        <p:spPr>
          <a:xfrm>
            <a:off x="773542" y="1234870"/>
            <a:ext cx="3077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   سیستم عامل گرافیکی</a:t>
            </a:r>
          </a:p>
        </p:txBody>
      </p:sp>
    </p:spTree>
    <p:extLst>
      <p:ext uri="{BB962C8B-B14F-4D97-AF65-F5344CB8AC3E}">
        <p14:creationId xmlns:p14="http://schemas.microsoft.com/office/powerpoint/2010/main" val="45379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2290" y="857770"/>
            <a:ext cx="6127419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شناخت جزئیات سیتم عامل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2666432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04512" y="4686420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496244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2529192" y="2104899"/>
            <a:ext cx="79864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روی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My PC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کلیک راست کنید و گزینه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Properties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را انتخاب نمایید.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8E9731-5108-9949-B929-2F95B68F51B2}"/>
              </a:ext>
            </a:extLst>
          </p:cNvPr>
          <p:cNvSpPr txBox="1"/>
          <p:nvPr/>
        </p:nvSpPr>
        <p:spPr>
          <a:xfrm>
            <a:off x="-281353" y="4493853"/>
            <a:ext cx="1087153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از طریق سیستم عامل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Dos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،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در قسمت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Run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وارد محیط </a:t>
            </a:r>
            <a:r>
              <a:rPr lang="en-US" sz="2200" dirty="0">
                <a:latin typeface="Aharoni" panose="02010803020104030203" pitchFamily="2" charset="-79"/>
                <a:cs typeface="SD-Golpayegani Bold" panose="00000800000000000000" pitchFamily="2" charset="-78"/>
              </a:rPr>
              <a:t>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 سپس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dxdiag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cs typeface="SD-Golpayegani Bold" panose="00000800000000000000" pitchFamily="2" charset="-78"/>
              </a:rPr>
              <a:t> را تایپ کنید.</a:t>
            </a:r>
          </a:p>
        </p:txBody>
      </p:sp>
    </p:spTree>
    <p:extLst>
      <p:ext uri="{BB962C8B-B14F-4D97-AF65-F5344CB8AC3E}">
        <p14:creationId xmlns:p14="http://schemas.microsoft.com/office/powerpoint/2010/main" val="285336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2462" y="630317"/>
            <a:ext cx="565076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درایو و انواع درایوها 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1748728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2977989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96235" y="4783317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Frame 17"/>
          <p:cNvSpPr/>
          <p:nvPr/>
        </p:nvSpPr>
        <p:spPr>
          <a:xfrm>
            <a:off x="10704511" y="420725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790014" y="1748728"/>
            <a:ext cx="969172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sz="2400" dirty="0">
                <a:solidFill>
                  <a:schemeClr val="bg1"/>
                </a:solidFill>
                <a:latin typeface="Century Schoolbook"/>
                <a:cs typeface="SD-Golpayegani Bold" panose="00000800000000000000" pitchFamily="2" charset="-78"/>
              </a:rPr>
              <a:t>ب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ه هارد دیسک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HDD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خام و اولیه درایو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Drive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می گویند. که قابلیت تقسیم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Partition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دارد.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78EF2-976B-32DB-D091-D7B497562CD4}"/>
              </a:ext>
            </a:extLst>
          </p:cNvPr>
          <p:cNvSpPr txBox="1"/>
          <p:nvPr/>
        </p:nvSpPr>
        <p:spPr>
          <a:xfrm>
            <a:off x="723557" y="4036532"/>
            <a:ext cx="97581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درایوهای دیسک نرم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Floppy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با نام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A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B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می باشند.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94F55-BCB5-8C29-CD3D-B7654C646FEF}"/>
              </a:ext>
            </a:extLst>
          </p:cNvPr>
          <p:cNvSpPr txBox="1"/>
          <p:nvPr/>
        </p:nvSpPr>
        <p:spPr>
          <a:xfrm>
            <a:off x="1104276" y="2655236"/>
            <a:ext cx="937746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درایوهای اصلی ، همان درایوهای پارتیشن بندی شده ی هارد دیسک هستند که با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C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D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و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E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نام گذاری میشوند.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B9F153CA-CF50-B7CA-C850-6E8999DE7BBC}"/>
              </a:ext>
            </a:extLst>
          </p:cNvPr>
          <p:cNvSpPr/>
          <p:nvPr/>
        </p:nvSpPr>
        <p:spPr>
          <a:xfrm>
            <a:off x="10722499" y="5436514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79D80-D6A1-AF7C-EC13-A6CED9B3F371}"/>
              </a:ext>
            </a:extLst>
          </p:cNvPr>
          <p:cNvSpPr txBox="1"/>
          <p:nvPr/>
        </p:nvSpPr>
        <p:spPr>
          <a:xfrm>
            <a:off x="723557" y="5079356"/>
            <a:ext cx="975818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درایوهای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CD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DVD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FLASH MEMORY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HARD EXTERNAL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و گوشی همراه از آخرین درایو پارتیشن بندی نام گذاری می شوند.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6CBB7-4854-032C-AE7C-8187815C1952}"/>
              </a:ext>
            </a:extLst>
          </p:cNvPr>
          <p:cNvSpPr txBox="1"/>
          <p:nvPr/>
        </p:nvSpPr>
        <p:spPr>
          <a:xfrm>
            <a:off x="2799472" y="732303"/>
            <a:ext cx="1997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DRIVES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2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2344087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خصوصیات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prstClr val="white"/>
                </a:solidFill>
                <a:latin typeface="Arial"/>
                <a:cs typeface="B Titr" panose="00000700000000000000" pitchFamily="2" charset="-78"/>
              </a:rPr>
              <a:t>درایوها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B1E51-B94A-7E19-24E7-750A8F35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0" y="1877707"/>
            <a:ext cx="3317354" cy="4449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7D1EA-0CD5-0487-CAD4-613A470DE4FF}"/>
              </a:ext>
            </a:extLst>
          </p:cNvPr>
          <p:cNvSpPr txBox="1"/>
          <p:nvPr/>
        </p:nvSpPr>
        <p:spPr>
          <a:xfrm>
            <a:off x="1542645" y="686919"/>
            <a:ext cx="6152744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کلیک راست روی هر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Drive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و سپس گزینه ی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130497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86027" y="0"/>
            <a:ext cx="3005973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6B682E6-3365-050E-057B-2B887ED430E3}"/>
              </a:ext>
            </a:extLst>
          </p:cNvPr>
          <p:cNvSpPr/>
          <p:nvPr/>
        </p:nvSpPr>
        <p:spPr>
          <a:xfrm>
            <a:off x="752587" y="599380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schemeClr val="tx1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890EA-7123-F553-219D-8687A38DD8A6}"/>
              </a:ext>
            </a:extLst>
          </p:cNvPr>
          <p:cNvSpPr/>
          <p:nvPr/>
        </p:nvSpPr>
        <p:spPr>
          <a:xfrm>
            <a:off x="7590730" y="64738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1</a:t>
            </a:r>
            <a:endParaRPr lang="ko-KR" altLang="en-US" sz="3600" dirty="0">
              <a:solidFill>
                <a:prstClr val="white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437A5-2BD8-BB8C-6B50-BAE4E413E07A}"/>
              </a:ext>
            </a:extLst>
          </p:cNvPr>
          <p:cNvSpPr/>
          <p:nvPr/>
        </p:nvSpPr>
        <p:spPr>
          <a:xfrm>
            <a:off x="752587" y="2818444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D76175-FA90-D476-D6C7-F98B95FF94CE}"/>
              </a:ext>
            </a:extLst>
          </p:cNvPr>
          <p:cNvSpPr/>
          <p:nvPr/>
        </p:nvSpPr>
        <p:spPr>
          <a:xfrm>
            <a:off x="752587" y="379382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EAB3CA-D861-A298-B34D-C9991A300494}"/>
              </a:ext>
            </a:extLst>
          </p:cNvPr>
          <p:cNvSpPr/>
          <p:nvPr/>
        </p:nvSpPr>
        <p:spPr>
          <a:xfrm>
            <a:off x="752587" y="4769196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9EE285-1862-9225-CA84-9D4F1E1C848B}"/>
              </a:ext>
            </a:extLst>
          </p:cNvPr>
          <p:cNvSpPr/>
          <p:nvPr/>
        </p:nvSpPr>
        <p:spPr>
          <a:xfrm>
            <a:off x="752587" y="5844862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486BED1-716D-553F-5256-C7042A4FCA83}"/>
              </a:ext>
            </a:extLst>
          </p:cNvPr>
          <p:cNvSpPr/>
          <p:nvPr/>
        </p:nvSpPr>
        <p:spPr>
          <a:xfrm>
            <a:off x="752587" y="1795068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26EE6-25FE-BEBE-101C-7C0AD0480524}"/>
              </a:ext>
            </a:extLst>
          </p:cNvPr>
          <p:cNvSpPr/>
          <p:nvPr/>
        </p:nvSpPr>
        <p:spPr>
          <a:xfrm>
            <a:off x="7590730" y="1843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2</a:t>
            </a:r>
            <a:endParaRPr lang="ko-KR" altLang="en-US" sz="3600" dirty="0">
              <a:solidFill>
                <a:prstClr val="white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2322AF87-E4A7-B2B8-49DB-62C30F28C039}"/>
              </a:ext>
            </a:extLst>
          </p:cNvPr>
          <p:cNvSpPr/>
          <p:nvPr/>
        </p:nvSpPr>
        <p:spPr>
          <a:xfrm>
            <a:off x="752587" y="2992028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E2A552-7D87-C480-1D7F-1AE4218330BC}"/>
              </a:ext>
            </a:extLst>
          </p:cNvPr>
          <p:cNvSpPr/>
          <p:nvPr/>
        </p:nvSpPr>
        <p:spPr>
          <a:xfrm>
            <a:off x="7590730" y="304002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3</a:t>
            </a:r>
            <a:endParaRPr lang="ko-KR" altLang="en-US" sz="3600" dirty="0">
              <a:solidFill>
                <a:prstClr val="white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68EA6B6-C89A-2630-6EB7-37727AA7AFD2}"/>
              </a:ext>
            </a:extLst>
          </p:cNvPr>
          <p:cNvSpPr/>
          <p:nvPr/>
        </p:nvSpPr>
        <p:spPr>
          <a:xfrm>
            <a:off x="752587" y="4183363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113CE4-EEF6-5989-CDFA-24731436DEDC}"/>
              </a:ext>
            </a:extLst>
          </p:cNvPr>
          <p:cNvSpPr/>
          <p:nvPr/>
        </p:nvSpPr>
        <p:spPr>
          <a:xfrm>
            <a:off x="7590730" y="4231363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4</a:t>
            </a:r>
            <a:endParaRPr lang="ko-KR" altLang="en-US" sz="3600" dirty="0">
              <a:solidFill>
                <a:prstClr val="white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F1CE505B-85B0-A944-8073-C353F3C6A0A4}"/>
              </a:ext>
            </a:extLst>
          </p:cNvPr>
          <p:cNvSpPr/>
          <p:nvPr/>
        </p:nvSpPr>
        <p:spPr>
          <a:xfrm>
            <a:off x="752587" y="5374698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047708-9B83-EFAB-B623-842A7B996CAF}"/>
              </a:ext>
            </a:extLst>
          </p:cNvPr>
          <p:cNvSpPr/>
          <p:nvPr/>
        </p:nvSpPr>
        <p:spPr>
          <a:xfrm>
            <a:off x="7590730" y="542269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fa-IR" altLang="ko-KR" sz="36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5</a:t>
            </a:r>
            <a:endParaRPr lang="ko-KR" altLang="en-US" sz="3600" dirty="0">
              <a:solidFill>
                <a:prstClr val="white"/>
              </a:solidFill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3AC6-4D6D-280D-C6F2-B51677606F8A}"/>
              </a:ext>
            </a:extLst>
          </p:cNvPr>
          <p:cNvSpPr txBox="1"/>
          <p:nvPr/>
        </p:nvSpPr>
        <p:spPr>
          <a:xfrm>
            <a:off x="9321090" y="2203068"/>
            <a:ext cx="2735846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اجزای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 سیستم کامپیوتر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22B9F-BC20-B762-5829-3B230FA4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13" y="647380"/>
            <a:ext cx="4700423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48A4B-85A0-C51A-75CB-2C7A6F0A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36" y="1861195"/>
            <a:ext cx="4724809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2F268-52A2-1F79-73E5-7BDDB2F35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40" y="3035299"/>
            <a:ext cx="5785605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F26CC-7A01-D3F8-BFF1-32CF59230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31" y="4216186"/>
            <a:ext cx="5785605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50C21-6D14-6344-1A90-E394DE7B8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640" y="5400816"/>
            <a:ext cx="578560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817500" y="2440268"/>
            <a:ext cx="2557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شبکه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245944" y="1891426"/>
            <a:ext cx="340293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مجموعه ای از کامپیوتر ها که با استفاده از روش خاص به یکدیگر متصل شده و از امکانات و منابع یکدیگر بصورت مشترک استفاده می کنند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E146-5D1B-B4CD-6563-54D389D58A7A}"/>
              </a:ext>
            </a:extLst>
          </p:cNvPr>
          <p:cNvSpPr txBox="1"/>
          <p:nvPr/>
        </p:nvSpPr>
        <p:spPr>
          <a:xfrm>
            <a:off x="6298399" y="1855493"/>
            <a:ext cx="10839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2  Titr" panose="00000700000000000000" pitchFamily="2" charset="-78"/>
              </a:rPr>
              <a:t>تعریف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778A15-76A6-6BC0-2FBD-9AF34B7184E6}"/>
              </a:ext>
            </a:extLst>
          </p:cNvPr>
          <p:cNvCxnSpPr/>
          <p:nvPr/>
        </p:nvCxnSpPr>
        <p:spPr>
          <a:xfrm>
            <a:off x="6298399" y="2458949"/>
            <a:ext cx="1121736" cy="0"/>
          </a:xfrm>
          <a:prstGeom prst="straightConnector1">
            <a:avLst/>
          </a:prstGeom>
          <a:ln>
            <a:solidFill>
              <a:srgbClr val="EA00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B11B93-ACBE-4914-4B8E-5847AF8BC715}"/>
              </a:ext>
            </a:extLst>
          </p:cNvPr>
          <p:cNvSpPr txBox="1"/>
          <p:nvPr/>
        </p:nvSpPr>
        <p:spPr>
          <a:xfrm>
            <a:off x="4790314" y="3690449"/>
            <a:ext cx="8755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2  Titr" panose="00000700000000000000" pitchFamily="2" charset="-78"/>
              </a:rPr>
              <a:t>مزایا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F104C-4DB4-85A9-20B9-7BB8B07F5F9D}"/>
              </a:ext>
            </a:extLst>
          </p:cNvPr>
          <p:cNvCxnSpPr>
            <a:cxnSpLocks/>
          </p:cNvCxnSpPr>
          <p:nvPr/>
        </p:nvCxnSpPr>
        <p:spPr>
          <a:xfrm flipH="1">
            <a:off x="4683498" y="4274779"/>
            <a:ext cx="1121736" cy="0"/>
          </a:xfrm>
          <a:prstGeom prst="straightConnector1">
            <a:avLst/>
          </a:prstGeom>
          <a:ln>
            <a:solidFill>
              <a:srgbClr val="EA00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A1333C-B554-C2D0-DFEA-F13D1CF113A6}"/>
              </a:ext>
            </a:extLst>
          </p:cNvPr>
          <p:cNvSpPr txBox="1"/>
          <p:nvPr/>
        </p:nvSpPr>
        <p:spPr>
          <a:xfrm>
            <a:off x="79069" y="1890328"/>
            <a:ext cx="4332870" cy="36009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به اشتراک گذاری داده ها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Sharing Data   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به اشتراک گذاری منابع سیستمی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Sharing Hardware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ساخت گروه های کاری 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CF2E3F-0678-9A40-2DF0-2882B8FFC35C}"/>
              </a:ext>
            </a:extLst>
          </p:cNvPr>
          <p:cNvSpPr txBox="1"/>
          <p:nvPr/>
        </p:nvSpPr>
        <p:spPr>
          <a:xfrm>
            <a:off x="1819072" y="4924053"/>
            <a:ext cx="2120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Work Group </a:t>
            </a:r>
            <a:endParaRPr lang="fa-IR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860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1456116"/>
            <a:ext cx="2568102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انواع شبکه ها از نظر وسعت جغرافیایی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6DF7E-E8AC-6061-7AEB-EFEA65B01705}"/>
              </a:ext>
            </a:extLst>
          </p:cNvPr>
          <p:cNvSpPr txBox="1"/>
          <p:nvPr/>
        </p:nvSpPr>
        <p:spPr>
          <a:xfrm>
            <a:off x="5068112" y="228123"/>
            <a:ext cx="3574914" cy="640175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شبکه محلی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LAN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چندین کامپیوتر که در نزدیک هم قرار دارند.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مثل : اداره یا سازمان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شبکه شهری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MAN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IRANSansXFaNum UltraLight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در سطح یک شهر مورد استفاده قرار میگیرند.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مثل : شعبه های بیمه یک شرکت بیمه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شبکه جهانی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WAN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IRANSansXFaNum UltraLight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ناحیه جغرافیایی وسیعی را پوشش می دهند.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مثل: شبکه جهانی اینترنت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B76EF-195A-2E14-9488-D680201B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0" y="1565464"/>
            <a:ext cx="3657143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27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9EC863E-194C-2E9E-B171-0E0ABBF1D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590" r="25590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722197" y="1650688"/>
            <a:ext cx="2557000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انواع کامپیوتر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2 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 در شبکه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5FFDE-115A-FE6F-E7F4-50E341D99D9E}"/>
              </a:ext>
            </a:extLst>
          </p:cNvPr>
          <p:cNvSpPr/>
          <p:nvPr/>
        </p:nvSpPr>
        <p:spPr>
          <a:xfrm>
            <a:off x="11673191" y="0"/>
            <a:ext cx="518809" cy="781842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F412-96DB-459B-7B08-1F9121F6D436}"/>
              </a:ext>
            </a:extLst>
          </p:cNvPr>
          <p:cNvSpPr/>
          <p:nvPr/>
        </p:nvSpPr>
        <p:spPr>
          <a:xfrm>
            <a:off x="0" y="-4404"/>
            <a:ext cx="518809" cy="781842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63F2AE-84E6-0E45-BBA5-AE9B973E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67" y="3899556"/>
            <a:ext cx="2723746" cy="20428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1518A6-8321-CB74-9D79-285958ECA052}"/>
              </a:ext>
            </a:extLst>
          </p:cNvPr>
          <p:cNvSpPr txBox="1"/>
          <p:nvPr/>
        </p:nvSpPr>
        <p:spPr>
          <a:xfrm>
            <a:off x="7918315" y="1906425"/>
            <a:ext cx="4014280" cy="30546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کامپیوتر سرویس دهنده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server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IRANSansXFaNum UltraLight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اطلاعات را در اختیار سرویس گیرنده قرار می دهند.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کلیه شرکتهای ارائه دهنده سرویس اینترنت(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ISP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3F793C-B3F5-5097-F434-E165FB1957DF}"/>
              </a:ext>
            </a:extLst>
          </p:cNvPr>
          <p:cNvSpPr txBox="1"/>
          <p:nvPr/>
        </p:nvSpPr>
        <p:spPr>
          <a:xfrm>
            <a:off x="198898" y="2497976"/>
            <a:ext cx="4066022" cy="186204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کامپیوتر سرویس گیرنده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client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اطلاعات را از شبکه دریافت میکنند.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کلیه کاربرانی که به اینترنت متصل می شوند.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XFaNum UltraLight" pitchFamily="2" charset="-78"/>
              <a:cs typeface="IRANSansXFaNum Ultra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074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54E35E-05D9-4F09-8A06-F5E1CEBE5D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B3C85-76E5-3176-2D3C-A4E7B79DF69A}"/>
              </a:ext>
            </a:extLst>
          </p:cNvPr>
          <p:cNvSpPr/>
          <p:nvPr/>
        </p:nvSpPr>
        <p:spPr>
          <a:xfrm>
            <a:off x="0" y="0"/>
            <a:ext cx="462500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98C98-5846-48C4-EC0B-0FA1F4354735}"/>
              </a:ext>
            </a:extLst>
          </p:cNvPr>
          <p:cNvSpPr/>
          <p:nvPr/>
        </p:nvSpPr>
        <p:spPr>
          <a:xfrm>
            <a:off x="7566993" y="0"/>
            <a:ext cx="46250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61BE8-51BB-C772-07E4-1DEC5463F29C}"/>
              </a:ext>
            </a:extLst>
          </p:cNvPr>
          <p:cNvSpPr txBox="1"/>
          <p:nvPr/>
        </p:nvSpPr>
        <p:spPr>
          <a:xfrm>
            <a:off x="4817500" y="2440268"/>
            <a:ext cx="2557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مادربورد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EFD8-7A90-F212-4EC4-DB49054EE2B1}"/>
              </a:ext>
            </a:extLst>
          </p:cNvPr>
          <p:cNvSpPr/>
          <p:nvPr/>
        </p:nvSpPr>
        <p:spPr>
          <a:xfrm>
            <a:off x="7566993" y="1838528"/>
            <a:ext cx="135832" cy="3180945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F28AF-CFCA-0258-105A-39E858663DA4}"/>
              </a:ext>
            </a:extLst>
          </p:cNvPr>
          <p:cNvSpPr txBox="1"/>
          <p:nvPr/>
        </p:nvSpPr>
        <p:spPr>
          <a:xfrm>
            <a:off x="8178028" y="1892454"/>
            <a:ext cx="3402936" cy="3493264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مادبرد، برد اصلی کامپیوتر است. این برد یک تخته مداری الکتریکی که دیگر قطعات سخت افزاری روی آن قرار می گیرد.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پردازنده، رم و قطعات مهم وکاربردی روی مادربرد قرار می گیرند. این قطعه داخل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case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قرار دارد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1333C-B554-C2D0-DFEA-F13D1CF113A6}"/>
              </a:ext>
            </a:extLst>
          </p:cNvPr>
          <p:cNvSpPr txBox="1"/>
          <p:nvPr/>
        </p:nvSpPr>
        <p:spPr>
          <a:xfrm>
            <a:off x="85840" y="1600066"/>
            <a:ext cx="4332870" cy="407803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2  Titr" panose="00000700000000000000" pitchFamily="2" charset="-78"/>
              </a:rPr>
              <a:t>کاربرد مادربرد به طور کلی به دو بخش تقسیم می شود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: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EA0075"/>
                </a:solidFill>
                <a:effectLst/>
                <a:uLnTx/>
                <a:uFillTx/>
                <a:latin typeface="IRANSansXFaNum UltraLight" pitchFamily="2" charset="-78"/>
                <a:cs typeface="2  Titr" panose="00000700000000000000" pitchFamily="2" charset="-78"/>
              </a:rPr>
              <a:t>1-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 تامین انرژی الکتریکی مورد نیاز قطعات سخت افزاری سیستم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A0075"/>
              </a:buClr>
              <a:buSzPct val="70000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EA0075"/>
                </a:solidFill>
                <a:effectLst/>
                <a:uLnTx/>
                <a:uFillTx/>
                <a:latin typeface="IRANSansXFaNum UltraLight" pitchFamily="2" charset="-78"/>
                <a:cs typeface="2  Titr" panose="00000700000000000000" pitchFamily="2" charset="-78"/>
              </a:rPr>
              <a:t>2-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XFaNum UltraLight" pitchFamily="2" charset="-78"/>
                <a:cs typeface="IRANSansXFaNum UltraLight" pitchFamily="2" charset="-78"/>
              </a:rPr>
              <a:t> برقراری ارتباط بین اجزای مختلف سیستم با هدف انتقال و تبادل اطلاعات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782805-E376-E42C-CE0C-6EF1DF485CE1}"/>
              </a:ext>
            </a:extLst>
          </p:cNvPr>
          <p:cNvSpPr/>
          <p:nvPr/>
        </p:nvSpPr>
        <p:spPr>
          <a:xfrm>
            <a:off x="5934061" y="1704979"/>
            <a:ext cx="1548690" cy="87548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EA0075"/>
                </a:solidFill>
                <a:cs typeface="2  Titr" panose="00000700000000000000" pitchFamily="2" charset="-78"/>
              </a:rPr>
              <a:t>تعریف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249AE56-632C-751E-B657-B9DA64C201B0}"/>
              </a:ext>
            </a:extLst>
          </p:cNvPr>
          <p:cNvSpPr/>
          <p:nvPr/>
        </p:nvSpPr>
        <p:spPr>
          <a:xfrm flipH="1">
            <a:off x="4697315" y="4143984"/>
            <a:ext cx="1548690" cy="87548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EA0075"/>
                </a:solidFill>
                <a:cs typeface="2  Titr" panose="00000700000000000000" pitchFamily="2" charset="-78"/>
              </a:rPr>
              <a:t>تقسیمات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8E160-EE32-979C-9DEB-F1450148D735}"/>
              </a:ext>
            </a:extLst>
          </p:cNvPr>
          <p:cNvSpPr txBox="1"/>
          <p:nvPr/>
        </p:nvSpPr>
        <p:spPr>
          <a:xfrm>
            <a:off x="5043721" y="3548264"/>
            <a:ext cx="2285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MOTHER BORD </a:t>
            </a:r>
            <a:endParaRPr lang="fa-IR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44001" y="0"/>
            <a:ext cx="3058918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6B682E6-3365-050E-057B-2B887ED430E3}"/>
              </a:ext>
            </a:extLst>
          </p:cNvPr>
          <p:cNvSpPr/>
          <p:nvPr/>
        </p:nvSpPr>
        <p:spPr>
          <a:xfrm>
            <a:off x="587219" y="618836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890EA-7123-F553-219D-8687A38DD8A6}"/>
              </a:ext>
            </a:extLst>
          </p:cNvPr>
          <p:cNvSpPr/>
          <p:nvPr/>
        </p:nvSpPr>
        <p:spPr>
          <a:xfrm>
            <a:off x="7425362" y="66683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437A5-2BD8-BB8C-6B50-BAE4E413E07A}"/>
              </a:ext>
            </a:extLst>
          </p:cNvPr>
          <p:cNvSpPr/>
          <p:nvPr/>
        </p:nvSpPr>
        <p:spPr>
          <a:xfrm>
            <a:off x="587219" y="283790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D76175-FA90-D476-D6C7-F98B95FF94CE}"/>
              </a:ext>
            </a:extLst>
          </p:cNvPr>
          <p:cNvSpPr/>
          <p:nvPr/>
        </p:nvSpPr>
        <p:spPr>
          <a:xfrm>
            <a:off x="587219" y="381327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EAB3CA-D861-A298-B34D-C9991A300494}"/>
              </a:ext>
            </a:extLst>
          </p:cNvPr>
          <p:cNvSpPr/>
          <p:nvPr/>
        </p:nvSpPr>
        <p:spPr>
          <a:xfrm>
            <a:off x="587219" y="4788652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9EE285-1862-9225-CA84-9D4F1E1C848B}"/>
              </a:ext>
            </a:extLst>
          </p:cNvPr>
          <p:cNvSpPr/>
          <p:nvPr/>
        </p:nvSpPr>
        <p:spPr>
          <a:xfrm>
            <a:off x="587219" y="586431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486BED1-716D-553F-5256-C7042A4FCA83}"/>
              </a:ext>
            </a:extLst>
          </p:cNvPr>
          <p:cNvSpPr/>
          <p:nvPr/>
        </p:nvSpPr>
        <p:spPr>
          <a:xfrm>
            <a:off x="587219" y="181452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26EE6-25FE-BEBE-101C-7C0AD0480524}"/>
              </a:ext>
            </a:extLst>
          </p:cNvPr>
          <p:cNvSpPr/>
          <p:nvPr/>
        </p:nvSpPr>
        <p:spPr>
          <a:xfrm>
            <a:off x="7425362" y="186252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2322AF87-E4A7-B2B8-49DB-62C30F28C039}"/>
              </a:ext>
            </a:extLst>
          </p:cNvPr>
          <p:cNvSpPr/>
          <p:nvPr/>
        </p:nvSpPr>
        <p:spPr>
          <a:xfrm>
            <a:off x="587219" y="301148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E2A552-7D87-C480-1D7F-1AE4218330BC}"/>
              </a:ext>
            </a:extLst>
          </p:cNvPr>
          <p:cNvSpPr/>
          <p:nvPr/>
        </p:nvSpPr>
        <p:spPr>
          <a:xfrm>
            <a:off x="7425362" y="305948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68EA6B6-C89A-2630-6EB7-37727AA7AFD2}"/>
              </a:ext>
            </a:extLst>
          </p:cNvPr>
          <p:cNvSpPr/>
          <p:nvPr/>
        </p:nvSpPr>
        <p:spPr>
          <a:xfrm>
            <a:off x="587219" y="4202819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113CE4-EEF6-5989-CDFA-24731436DEDC}"/>
              </a:ext>
            </a:extLst>
          </p:cNvPr>
          <p:cNvSpPr/>
          <p:nvPr/>
        </p:nvSpPr>
        <p:spPr>
          <a:xfrm>
            <a:off x="7425362" y="42508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F1CE505B-85B0-A944-8073-C353F3C6A0A4}"/>
              </a:ext>
            </a:extLst>
          </p:cNvPr>
          <p:cNvSpPr/>
          <p:nvPr/>
        </p:nvSpPr>
        <p:spPr>
          <a:xfrm>
            <a:off x="587219" y="539415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047708-9B83-EFAB-B623-842A7B996CAF}"/>
              </a:ext>
            </a:extLst>
          </p:cNvPr>
          <p:cNvSpPr/>
          <p:nvPr/>
        </p:nvSpPr>
        <p:spPr>
          <a:xfrm>
            <a:off x="7425362" y="544215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5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9315E-6708-2BBE-6F3A-6693DA4B17CA}"/>
              </a:ext>
            </a:extLst>
          </p:cNvPr>
          <p:cNvSpPr txBox="1"/>
          <p:nvPr/>
        </p:nvSpPr>
        <p:spPr>
          <a:xfrm>
            <a:off x="1112232" y="742142"/>
            <a:ext cx="5920745" cy="569387"/>
          </a:xfrm>
          <a:prstGeom prst="rect">
            <a:avLst/>
          </a:prstGeom>
          <a:noFill/>
        </p:spPr>
        <p:txBody>
          <a:bodyPr wrap="square" tIns="91440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کارت گرافیک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Graphic Card 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SD-Golpayegani Bold" panose="000008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3AC6-4D6D-280D-C6F2-B51677606F8A}"/>
              </a:ext>
            </a:extLst>
          </p:cNvPr>
          <p:cNvSpPr txBox="1"/>
          <p:nvPr/>
        </p:nvSpPr>
        <p:spPr>
          <a:xfrm>
            <a:off x="9264557" y="1239890"/>
            <a:ext cx="2832239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کارت های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سخت افزاری گرافیک،صدا،شبکه،مودم،ویدیویی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23EE-2073-4D24-9089-918374775709}"/>
              </a:ext>
            </a:extLst>
          </p:cNvPr>
          <p:cNvSpPr txBox="1"/>
          <p:nvPr/>
        </p:nvSpPr>
        <p:spPr>
          <a:xfrm>
            <a:off x="915846" y="1806447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کارت صدا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Sound Card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1C536-E6F5-593C-A6FF-65F4628B5540}"/>
              </a:ext>
            </a:extLst>
          </p:cNvPr>
          <p:cNvSpPr txBox="1"/>
          <p:nvPr/>
        </p:nvSpPr>
        <p:spPr>
          <a:xfrm>
            <a:off x="968625" y="2987362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کارت شبکه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Network Card 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SD-Golpayegani Bold" panose="000008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6157B-1F72-486B-A44B-F955F91A5171}"/>
              </a:ext>
            </a:extLst>
          </p:cNvPr>
          <p:cNvSpPr txBox="1"/>
          <p:nvPr/>
        </p:nvSpPr>
        <p:spPr>
          <a:xfrm>
            <a:off x="947219" y="4172396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کارت مودم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Modem Card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A9668-F690-E142-C4F9-800E2F0E0E59}"/>
              </a:ext>
            </a:extLst>
          </p:cNvPr>
          <p:cNvSpPr txBox="1"/>
          <p:nvPr/>
        </p:nvSpPr>
        <p:spPr>
          <a:xfrm>
            <a:off x="416511" y="5394154"/>
            <a:ext cx="670551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کارت ویدیویی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Video Card 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36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0038" y="164637"/>
            <a:ext cx="6903946" cy="768085"/>
          </a:xfrm>
        </p:spPr>
        <p:txBody>
          <a:bodyPr/>
          <a:lstStyle/>
          <a:p>
            <a:r>
              <a:rPr lang="fa-IR" altLang="ko-KR" b="1" dirty="0">
                <a:solidFill>
                  <a:srgbClr val="0070C0"/>
                </a:solidFill>
                <a:cs typeface="2  Titr" panose="00000700000000000000" pitchFamily="2" charset="-78"/>
              </a:rPr>
              <a:t>روش های </a:t>
            </a:r>
            <a:r>
              <a:rPr lang="fa-IR" altLang="ko-KR" b="1" dirty="0">
                <a:solidFill>
                  <a:srgbClr val="EA0075"/>
                </a:solidFill>
                <a:cs typeface="2  Titr" panose="00000700000000000000" pitchFamily="2" charset="-78"/>
              </a:rPr>
              <a:t>دسترسی</a:t>
            </a:r>
            <a:r>
              <a:rPr lang="fa-IR" altLang="ko-KR" b="1" dirty="0">
                <a:solidFill>
                  <a:srgbClr val="0070C0"/>
                </a:solidFill>
                <a:cs typeface="2  Titr" panose="00000700000000000000" pitchFamily="2" charset="-78"/>
              </a:rPr>
              <a:t> به اطلاعات</a:t>
            </a:r>
            <a:endParaRPr lang="ko-KR" altLang="en-US" b="1" dirty="0">
              <a:solidFill>
                <a:srgbClr val="0070C0"/>
              </a:solidFill>
              <a:cs typeface="2  Titr" panose="00000700000000000000" pitchFamily="2" charset="-78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04DDD00-0F8D-B661-59A8-0DE0295AD6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13" b="9913"/>
          <a:stretch>
            <a:fillRect/>
          </a:stretch>
        </p:blipFill>
        <p:spPr>
          <a:xfrm>
            <a:off x="431371" y="1316765"/>
            <a:ext cx="5568619" cy="2976331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AF231DD-8273-DC80-2EB9-B49BE91C2D4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18130" b="18130"/>
          <a:stretch>
            <a:fillRect/>
          </a:stretch>
        </p:blipFill>
        <p:spPr/>
      </p:pic>
      <p:grpSp>
        <p:nvGrpSpPr>
          <p:cNvPr id="14" name="Group 13"/>
          <p:cNvGrpSpPr/>
          <p:nvPr/>
        </p:nvGrpSpPr>
        <p:grpSpPr>
          <a:xfrm>
            <a:off x="431371" y="3910079"/>
            <a:ext cx="5568619" cy="2495252"/>
            <a:chOff x="323528" y="2932559"/>
            <a:chExt cx="4176464" cy="1871439"/>
          </a:xfrm>
          <a:solidFill>
            <a:schemeClr val="accent1"/>
          </a:solidFill>
        </p:grpSpPr>
        <p:sp>
          <p:nvSpPr>
            <p:cNvPr id="9" name="Isosceles Triangle 8"/>
            <p:cNvSpPr/>
            <p:nvPr/>
          </p:nvSpPr>
          <p:spPr>
            <a:xfrm>
              <a:off x="2244702" y="2932559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3219822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SD-Golpayegani Bold" panose="00000800000000000000" pitchFamily="2" charset="-78"/>
                </a:rPr>
                <a:t>دسترسی تصادفی</a:t>
              </a:r>
              <a:endPara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2 Rubber Stamp LET" panose="00000400000000000000" pitchFamily="2" charset="0"/>
                <a:cs typeface="SD-Golpayegani Bold" panose="000008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03189" y="1316766"/>
            <a:ext cx="5568619" cy="2496277"/>
            <a:chOff x="4652392" y="987574"/>
            <a:chExt cx="4176464" cy="1872208"/>
          </a:xfrm>
          <a:solidFill>
            <a:srgbClr val="FE007F"/>
          </a:solidFill>
        </p:grpSpPr>
        <p:sp>
          <p:nvSpPr>
            <p:cNvPr id="10" name="Isosceles Triangle 9"/>
            <p:cNvSpPr/>
            <p:nvPr/>
          </p:nvSpPr>
          <p:spPr>
            <a:xfrm rot="10800000">
              <a:off x="6573566" y="2571750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52392" y="987574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5E12BE-6772-60FD-931D-E04D793B3839}"/>
              </a:ext>
            </a:extLst>
          </p:cNvPr>
          <p:cNvSpPr txBox="1"/>
          <p:nvPr/>
        </p:nvSpPr>
        <p:spPr>
          <a:xfrm>
            <a:off x="6344531" y="1772718"/>
            <a:ext cx="5089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دسترسی ترتیبی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2 Rubber Stamp LET" panose="00000400000000000000" pitchFamily="2" charset="0"/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968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8"/>
            <a:ext cx="12192000" cy="127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روش های انتقال اطلاعات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A32BC6-EF14-85E8-BC05-645524488EFA}"/>
              </a:ext>
            </a:extLst>
          </p:cNvPr>
          <p:cNvGrpSpPr/>
          <p:nvPr/>
        </p:nvGrpSpPr>
        <p:grpSpPr>
          <a:xfrm>
            <a:off x="2634824" y="3147687"/>
            <a:ext cx="6624736" cy="1512168"/>
            <a:chOff x="971600" y="2852936"/>
            <a:chExt cx="6624736" cy="15121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90F84F-FF6D-7470-C0F4-F01295510065}"/>
                </a:ext>
              </a:extLst>
            </p:cNvPr>
            <p:cNvSpPr/>
            <p:nvPr/>
          </p:nvSpPr>
          <p:spPr>
            <a:xfrm>
              <a:off x="971600" y="3356992"/>
              <a:ext cx="1440160" cy="504056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1011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511ECF-122F-0A1A-1A2E-3D8B8BD775BE}"/>
                </a:ext>
              </a:extLst>
            </p:cNvPr>
            <p:cNvSpPr/>
            <p:nvPr/>
          </p:nvSpPr>
          <p:spPr>
            <a:xfrm>
              <a:off x="2843808" y="3356992"/>
              <a:ext cx="504056" cy="504056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1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DEE3B4-BF5B-836E-E4CB-4E33D3B2E8F5}"/>
                </a:ext>
              </a:extLst>
            </p:cNvPr>
            <p:cNvSpPr/>
            <p:nvPr/>
          </p:nvSpPr>
          <p:spPr>
            <a:xfrm>
              <a:off x="3527884" y="3356992"/>
              <a:ext cx="504056" cy="504056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0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E6A199-9074-757F-025B-A0F9E92A2567}"/>
                </a:ext>
              </a:extLst>
            </p:cNvPr>
            <p:cNvSpPr/>
            <p:nvPr/>
          </p:nvSpPr>
          <p:spPr>
            <a:xfrm>
              <a:off x="4389453" y="3356992"/>
              <a:ext cx="504056" cy="504056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1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7F6FD0-736F-2A46-265F-768D64068F64}"/>
                </a:ext>
              </a:extLst>
            </p:cNvPr>
            <p:cNvSpPr/>
            <p:nvPr/>
          </p:nvSpPr>
          <p:spPr>
            <a:xfrm>
              <a:off x="5234372" y="3356992"/>
              <a:ext cx="504056" cy="504056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1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8425D9-89B8-BFCD-3BF2-D5ADE5C217C3}"/>
                </a:ext>
              </a:extLst>
            </p:cNvPr>
            <p:cNvSpPr/>
            <p:nvPr/>
          </p:nvSpPr>
          <p:spPr>
            <a:xfrm>
              <a:off x="6156176" y="2852936"/>
              <a:ext cx="1440160" cy="1512168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computer</a:t>
              </a:r>
              <a:endPara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DA7961C-74F5-D8B3-F325-A6C1C17B53D2}"/>
                </a:ext>
              </a:extLst>
            </p:cNvPr>
            <p:cNvCxnSpPr>
              <a:stCxn id="3" idx="3"/>
              <a:endCxn id="5" idx="1"/>
            </p:cNvCxnSpPr>
            <p:nvPr/>
          </p:nvCxnSpPr>
          <p:spPr>
            <a:xfrm>
              <a:off x="2411760" y="3609020"/>
              <a:ext cx="43204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8A9581-160B-25ED-7419-5495B64EBD0B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4893509" y="3609020"/>
              <a:ext cx="34086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1F0837-7021-267B-2D8D-73E32964A319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5738428" y="3609020"/>
              <a:ext cx="41774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830003-3E83-8AEE-0E86-C58E72ED3BB4}"/>
              </a:ext>
            </a:extLst>
          </p:cNvPr>
          <p:cNvSpPr txBox="1"/>
          <p:nvPr/>
        </p:nvSpPr>
        <p:spPr>
          <a:xfrm>
            <a:off x="3048811" y="195407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Serial Data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6E88A-AF85-240B-B5E0-BCE6F5CF5A8D}"/>
              </a:ext>
            </a:extLst>
          </p:cNvPr>
          <p:cNvSpPr txBox="1"/>
          <p:nvPr/>
        </p:nvSpPr>
        <p:spPr>
          <a:xfrm>
            <a:off x="1208661" y="5415939"/>
            <a:ext cx="9122114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اطلاعات بصورت بیت به بیت ارسال میشود.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سرعت کار پایین و هزینه کم است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SD-Golpayegani Bold" panose="00000800000000000000" pitchFamily="2" charset="-78"/>
              </a:rPr>
              <a:t>(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مثل کیبورد)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18C7A-2772-EBCD-DDE7-61379D67C054}"/>
              </a:ext>
            </a:extLst>
          </p:cNvPr>
          <p:cNvSpPr/>
          <p:nvPr/>
        </p:nvSpPr>
        <p:spPr>
          <a:xfrm>
            <a:off x="11588885" y="5943601"/>
            <a:ext cx="603115" cy="914399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SD-Golpayegani Bold" panose="000008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6960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8"/>
            <a:ext cx="12192000" cy="127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روش های انتقال اطلاعات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30003-3E83-8AEE-0E86-C58E72ED3BB4}"/>
              </a:ext>
            </a:extLst>
          </p:cNvPr>
          <p:cNvSpPr txBox="1"/>
          <p:nvPr/>
        </p:nvSpPr>
        <p:spPr>
          <a:xfrm>
            <a:off x="3048811" y="174988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Parallel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6E88A-AF85-240B-B5E0-BCE6F5CF5A8D}"/>
              </a:ext>
            </a:extLst>
          </p:cNvPr>
          <p:cNvSpPr txBox="1"/>
          <p:nvPr/>
        </p:nvSpPr>
        <p:spPr>
          <a:xfrm>
            <a:off x="1638275" y="6149398"/>
            <a:ext cx="8501976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اطلاعات با سرعت بالا و یکجا ارسال میشود.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سرعت کاربالاو هزینه زیاداست</a:t>
            </a:r>
            <a:r>
              <a:rPr lang="fa-IR" sz="2000" dirty="0">
                <a:solidFill>
                  <a:prstClr val="black"/>
                </a:solidFill>
                <a:latin typeface="Century Schoolbook"/>
                <a:cs typeface="SD-Golpayegani Bold" panose="00000800000000000000" pitchFamily="2" charset="-78"/>
              </a:rPr>
              <a:t>(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مثل پرینتر)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18C7A-2772-EBCD-DDE7-61379D67C054}"/>
              </a:ext>
            </a:extLst>
          </p:cNvPr>
          <p:cNvSpPr/>
          <p:nvPr/>
        </p:nvSpPr>
        <p:spPr>
          <a:xfrm>
            <a:off x="11588885" y="5943601"/>
            <a:ext cx="603115" cy="914399"/>
          </a:xfrm>
          <a:prstGeom prst="rect">
            <a:avLst/>
          </a:prstGeom>
          <a:solidFill>
            <a:srgbClr val="EA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SD-Golpayegani Bold" panose="00000800000000000000" pitchFamily="2" charset="-78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190879-25F1-1877-033F-B148B45E22D0}"/>
              </a:ext>
            </a:extLst>
          </p:cNvPr>
          <p:cNvGrpSpPr/>
          <p:nvPr/>
        </p:nvGrpSpPr>
        <p:grpSpPr>
          <a:xfrm>
            <a:off x="2620822" y="2705348"/>
            <a:ext cx="6336704" cy="2915816"/>
            <a:chOff x="899592" y="2780928"/>
            <a:chExt cx="6336704" cy="291581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4A1A4A-2B71-BBC9-5AF4-7D86E80F29C2}"/>
                </a:ext>
              </a:extLst>
            </p:cNvPr>
            <p:cNvCxnSpPr/>
            <p:nvPr/>
          </p:nvCxnSpPr>
          <p:spPr>
            <a:xfrm>
              <a:off x="4191000" y="3048907"/>
              <a:ext cx="5250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68BAB5-246B-6DFE-EB3F-26C9234FFE2C}"/>
                </a:ext>
              </a:extLst>
            </p:cNvPr>
            <p:cNvCxnSpPr/>
            <p:nvPr/>
          </p:nvCxnSpPr>
          <p:spPr>
            <a:xfrm>
              <a:off x="4191000" y="3602078"/>
              <a:ext cx="5250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80683EF-6506-D7B3-E978-8DCB27AD1D45}"/>
                </a:ext>
              </a:extLst>
            </p:cNvPr>
            <p:cNvCxnSpPr/>
            <p:nvPr/>
          </p:nvCxnSpPr>
          <p:spPr>
            <a:xfrm>
              <a:off x="4191000" y="4248560"/>
              <a:ext cx="5250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9559D6-54B2-51FD-8833-B89C24EE838E}"/>
                </a:ext>
              </a:extLst>
            </p:cNvPr>
            <p:cNvCxnSpPr/>
            <p:nvPr/>
          </p:nvCxnSpPr>
          <p:spPr>
            <a:xfrm>
              <a:off x="4169490" y="4866110"/>
              <a:ext cx="5250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089153D-D4C6-47CE-CBF9-0690E0365134}"/>
                </a:ext>
              </a:extLst>
            </p:cNvPr>
            <p:cNvCxnSpPr/>
            <p:nvPr/>
          </p:nvCxnSpPr>
          <p:spPr>
            <a:xfrm>
              <a:off x="4168033" y="5480720"/>
              <a:ext cx="5250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9E73A-6893-6D9F-621B-FEDF3314617A}"/>
                </a:ext>
              </a:extLst>
            </p:cNvPr>
            <p:cNvGrpSpPr/>
            <p:nvPr/>
          </p:nvGrpSpPr>
          <p:grpSpPr>
            <a:xfrm>
              <a:off x="899592" y="2780928"/>
              <a:ext cx="6336704" cy="2915816"/>
              <a:chOff x="899592" y="2780928"/>
              <a:chExt cx="6336704" cy="291581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6E1980-872E-E6E8-695D-DADCE99C9C78}"/>
                  </a:ext>
                </a:extLst>
              </p:cNvPr>
              <p:cNvSpPr/>
              <p:nvPr/>
            </p:nvSpPr>
            <p:spPr>
              <a:xfrm>
                <a:off x="899592" y="3645024"/>
                <a:ext cx="1800200" cy="864096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Times New Roman" panose="02020603050405020304" pitchFamily="18" charset="0"/>
                  </a:rPr>
                  <a:t>10010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0C04FFF-1394-AF87-105C-A09920B4D70E}"/>
                  </a:ext>
                </a:extLst>
              </p:cNvPr>
              <p:cNvSpPr/>
              <p:nvPr/>
            </p:nvSpPr>
            <p:spPr>
              <a:xfrm>
                <a:off x="3275856" y="2780928"/>
                <a:ext cx="576064" cy="43204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1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722BCF-18B3-8395-DA02-65373CA8D7F1}"/>
                  </a:ext>
                </a:extLst>
              </p:cNvPr>
              <p:cNvSpPr/>
              <p:nvPr/>
            </p:nvSpPr>
            <p:spPr>
              <a:xfrm>
                <a:off x="3275856" y="3386054"/>
                <a:ext cx="576064" cy="43204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0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141D36-DF95-7B36-5D78-D7333BE170B8}"/>
                  </a:ext>
                </a:extLst>
              </p:cNvPr>
              <p:cNvSpPr/>
              <p:nvPr/>
            </p:nvSpPr>
            <p:spPr>
              <a:xfrm>
                <a:off x="3275856" y="4060349"/>
                <a:ext cx="576064" cy="43204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0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23E2F5-A731-CB3B-384F-169697F60AE4}"/>
                  </a:ext>
                </a:extLst>
              </p:cNvPr>
              <p:cNvSpPr/>
              <p:nvPr/>
            </p:nvSpPr>
            <p:spPr>
              <a:xfrm>
                <a:off x="3275856" y="4650086"/>
                <a:ext cx="576064" cy="43204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1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656C3D-792D-02FB-5088-81BA95D96206}"/>
                  </a:ext>
                </a:extLst>
              </p:cNvPr>
              <p:cNvSpPr/>
              <p:nvPr/>
            </p:nvSpPr>
            <p:spPr>
              <a:xfrm>
                <a:off x="3275856" y="5264696"/>
                <a:ext cx="576064" cy="43204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0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40BDA8D-E2B7-557B-6490-95C5D7D6E0BC}"/>
                  </a:ext>
                </a:extLst>
              </p:cNvPr>
              <p:cNvSpPr/>
              <p:nvPr/>
            </p:nvSpPr>
            <p:spPr>
              <a:xfrm>
                <a:off x="5436096" y="3048907"/>
                <a:ext cx="1800200" cy="2033227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computer</a:t>
                </a:r>
                <a:endParaRPr kumimoji="0" lang="fa-I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78AA04-27D4-75DA-4F0C-3C547B80B138}"/>
                </a:ext>
              </a:extLst>
            </p:cNvPr>
            <p:cNvCxnSpPr/>
            <p:nvPr/>
          </p:nvCxnSpPr>
          <p:spPr>
            <a:xfrm>
              <a:off x="2829768" y="4077072"/>
              <a:ext cx="30207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F6FC6">
                  <a:shade val="70000"/>
                  <a:satMod val="150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06259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8"/>
            <a:ext cx="12192000" cy="127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DC4FA-975E-B021-D2AF-6463761BE171}"/>
              </a:ext>
            </a:extLst>
          </p:cNvPr>
          <p:cNvSpPr txBox="1"/>
          <p:nvPr/>
        </p:nvSpPr>
        <p:spPr>
          <a:xfrm>
            <a:off x="4011011" y="671210"/>
            <a:ext cx="16901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PORT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BB238-1326-A5A5-7FE1-E06F4EFACBCB}"/>
              </a:ext>
            </a:extLst>
          </p:cNvPr>
          <p:cNvSpPr txBox="1"/>
          <p:nvPr/>
        </p:nvSpPr>
        <p:spPr>
          <a:xfrm>
            <a:off x="4263146" y="532710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درگاه یا پورت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2  Titr" panose="000007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186B31-3232-BAD5-D413-0F5AB17E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57" y="1946012"/>
            <a:ext cx="7059473" cy="43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6079" y="635503"/>
            <a:ext cx="565076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درگاه یا پورت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1748728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2977989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96235" y="4783317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Frame 17"/>
          <p:cNvSpPr/>
          <p:nvPr/>
        </p:nvSpPr>
        <p:spPr>
          <a:xfrm>
            <a:off x="10704511" y="420725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2081719" y="1841837"/>
            <a:ext cx="85214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درگاه یا پورت موازی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Parallel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انواع چاپگرها با نام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LPT1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LPT2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شناخته می شوند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78EF2-976B-32DB-D091-D7B497562CD4}"/>
              </a:ext>
            </a:extLst>
          </p:cNvPr>
          <p:cNvSpPr txBox="1"/>
          <p:nvPr/>
        </p:nvSpPr>
        <p:spPr>
          <a:xfrm>
            <a:off x="523953" y="4241411"/>
            <a:ext cx="9758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درگاه یا پورت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USB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(موازی هست)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Scanner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و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Flash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از طریق این درگاه به کامپیوتر وصل میشوند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94F55-BCB5-8C29-CD3D-B7654C646FEF}"/>
              </a:ext>
            </a:extLst>
          </p:cNvPr>
          <p:cNvSpPr txBox="1"/>
          <p:nvPr/>
        </p:nvSpPr>
        <p:spPr>
          <a:xfrm>
            <a:off x="1177047" y="2977989"/>
            <a:ext cx="9377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درگاه یا پورت سریال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Serial 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ماوس و کیبورد با نام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COM1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و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COM2</a:t>
            </a: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شناخته می شوند.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B9F153CA-CF50-B7CA-C850-6E8999DE7BBC}"/>
              </a:ext>
            </a:extLst>
          </p:cNvPr>
          <p:cNvSpPr/>
          <p:nvPr/>
        </p:nvSpPr>
        <p:spPr>
          <a:xfrm>
            <a:off x="10722499" y="5436514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79D80-D6A1-AF7C-EC13-A6CED9B3F371}"/>
              </a:ext>
            </a:extLst>
          </p:cNvPr>
          <p:cNvSpPr txBox="1"/>
          <p:nvPr/>
        </p:nvSpPr>
        <p:spPr>
          <a:xfrm>
            <a:off x="523953" y="5441613"/>
            <a:ext cx="975818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درگاه یا پورت شبکه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NETWORK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SD-Golpayegani Bold" panose="000008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6CBB7-4854-032C-AE7C-8187815C1952}"/>
              </a:ext>
            </a:extLst>
          </p:cNvPr>
          <p:cNvSpPr txBox="1"/>
          <p:nvPr/>
        </p:nvSpPr>
        <p:spPr>
          <a:xfrm>
            <a:off x="4069377" y="779407"/>
            <a:ext cx="16901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PORT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886D-7F88-2779-89A6-A91A1DDA58C4}"/>
              </a:ext>
            </a:extLst>
          </p:cNvPr>
          <p:cNvSpPr txBox="1"/>
          <p:nvPr/>
        </p:nvSpPr>
        <p:spPr>
          <a:xfrm>
            <a:off x="4557955" y="5413677"/>
            <a:ext cx="18947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شناخته می شود.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1F55A-E570-1957-0EBF-F4371AF67486}"/>
              </a:ext>
            </a:extLst>
          </p:cNvPr>
          <p:cNvSpPr txBox="1"/>
          <p:nvPr/>
        </p:nvSpPr>
        <p:spPr>
          <a:xfrm>
            <a:off x="6127610" y="5413677"/>
            <a:ext cx="6979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RJ5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24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60" y="0"/>
            <a:ext cx="3073940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66907" y="2188446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چارت اجزای سیستم کامپیوتر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2D145-63C9-7AF6-CE89-0DAC73E9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5" y="1283770"/>
            <a:ext cx="8409524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9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2150849"/>
            <a:ext cx="256810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انواع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cs typeface="B Titr" panose="00000700000000000000" pitchFamily="2" charset="-78"/>
              </a:rPr>
              <a:t>PORT</a:t>
            </a:r>
            <a:endParaRPr kumimoji="0" lang="fa-I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cs typeface="B Titr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91B196-0E6C-DB34-A18F-5AC4EB5F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3" y="366555"/>
            <a:ext cx="8067471" cy="61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4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8"/>
            <a:ext cx="12192000" cy="127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DC4FA-975E-B021-D2AF-6463761BE171}"/>
              </a:ext>
            </a:extLst>
          </p:cNvPr>
          <p:cNvSpPr txBox="1"/>
          <p:nvPr/>
        </p:nvSpPr>
        <p:spPr>
          <a:xfrm>
            <a:off x="4011011" y="671210"/>
            <a:ext cx="16901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PORT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BB238-1326-A5A5-7FE1-E06F4EFACBCB}"/>
              </a:ext>
            </a:extLst>
          </p:cNvPr>
          <p:cNvSpPr txBox="1"/>
          <p:nvPr/>
        </p:nvSpPr>
        <p:spPr>
          <a:xfrm>
            <a:off x="4263146" y="532710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cs typeface="2  Titr" panose="00000700000000000000" pitchFamily="2" charset="-78"/>
              </a:rPr>
              <a:t>انواع پورت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2 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7FF57-8DBD-816D-8511-4FA92DFC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13" y="2415586"/>
            <a:ext cx="6281373" cy="37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1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44001" y="0"/>
            <a:ext cx="3058918" cy="6858000"/>
          </a:xfrm>
          <a:prstGeom prst="rect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6B682E6-3365-050E-057B-2B887ED430E3}"/>
              </a:ext>
            </a:extLst>
          </p:cNvPr>
          <p:cNvSpPr/>
          <p:nvPr/>
        </p:nvSpPr>
        <p:spPr>
          <a:xfrm>
            <a:off x="785057" y="1116584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890EA-7123-F553-219D-8687A38DD8A6}"/>
              </a:ext>
            </a:extLst>
          </p:cNvPr>
          <p:cNvSpPr/>
          <p:nvPr/>
        </p:nvSpPr>
        <p:spPr>
          <a:xfrm>
            <a:off x="7623200" y="116458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437A5-2BD8-BB8C-6B50-BAE4E413E07A}"/>
              </a:ext>
            </a:extLst>
          </p:cNvPr>
          <p:cNvSpPr/>
          <p:nvPr/>
        </p:nvSpPr>
        <p:spPr>
          <a:xfrm>
            <a:off x="785057" y="333564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D76175-FA90-D476-D6C7-F98B95FF94CE}"/>
              </a:ext>
            </a:extLst>
          </p:cNvPr>
          <p:cNvSpPr/>
          <p:nvPr/>
        </p:nvSpPr>
        <p:spPr>
          <a:xfrm>
            <a:off x="785057" y="431102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EAB3CA-D861-A298-B34D-C9991A300494}"/>
              </a:ext>
            </a:extLst>
          </p:cNvPr>
          <p:cNvSpPr/>
          <p:nvPr/>
        </p:nvSpPr>
        <p:spPr>
          <a:xfrm>
            <a:off x="785057" y="528640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9EE285-1862-9225-CA84-9D4F1E1C848B}"/>
              </a:ext>
            </a:extLst>
          </p:cNvPr>
          <p:cNvSpPr/>
          <p:nvPr/>
        </p:nvSpPr>
        <p:spPr>
          <a:xfrm>
            <a:off x="785057" y="6362066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486BED1-716D-553F-5256-C7042A4FCA83}"/>
              </a:ext>
            </a:extLst>
          </p:cNvPr>
          <p:cNvSpPr/>
          <p:nvPr/>
        </p:nvSpPr>
        <p:spPr>
          <a:xfrm>
            <a:off x="785057" y="2312272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526EE6-25FE-BEBE-101C-7C0AD0480524}"/>
              </a:ext>
            </a:extLst>
          </p:cNvPr>
          <p:cNvSpPr/>
          <p:nvPr/>
        </p:nvSpPr>
        <p:spPr>
          <a:xfrm>
            <a:off x="7623200" y="236027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2322AF87-E4A7-B2B8-49DB-62C30F28C039}"/>
              </a:ext>
            </a:extLst>
          </p:cNvPr>
          <p:cNvSpPr/>
          <p:nvPr/>
        </p:nvSpPr>
        <p:spPr>
          <a:xfrm>
            <a:off x="785057" y="3509232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E2A552-7D87-C480-1D7F-1AE4218330BC}"/>
              </a:ext>
            </a:extLst>
          </p:cNvPr>
          <p:cNvSpPr/>
          <p:nvPr/>
        </p:nvSpPr>
        <p:spPr>
          <a:xfrm>
            <a:off x="7623200" y="355723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68EA6B6-C89A-2630-6EB7-37727AA7AFD2}"/>
              </a:ext>
            </a:extLst>
          </p:cNvPr>
          <p:cNvSpPr/>
          <p:nvPr/>
        </p:nvSpPr>
        <p:spPr>
          <a:xfrm>
            <a:off x="785057" y="4700567"/>
            <a:ext cx="7680853" cy="8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113CE4-EEF6-5989-CDFA-24731436DEDC}"/>
              </a:ext>
            </a:extLst>
          </p:cNvPr>
          <p:cNvSpPr/>
          <p:nvPr/>
        </p:nvSpPr>
        <p:spPr>
          <a:xfrm>
            <a:off x="7623200" y="474856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9315E-6708-2BBE-6F3A-6693DA4B17CA}"/>
              </a:ext>
            </a:extLst>
          </p:cNvPr>
          <p:cNvSpPr txBox="1"/>
          <p:nvPr/>
        </p:nvSpPr>
        <p:spPr>
          <a:xfrm>
            <a:off x="1371426" y="521906"/>
            <a:ext cx="5920745" cy="1212833"/>
          </a:xfrm>
          <a:prstGeom prst="rect">
            <a:avLst/>
          </a:prstGeom>
          <a:noFill/>
        </p:spPr>
        <p:txBody>
          <a:bodyPr wrap="square" tIns="91440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3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سرعت پردازشگر مرکزی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INTEL , AMD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cs typeface="SD-Golpayegani Bold" panose="00000800000000000000" pitchFamily="2" charset="-78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CPU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SD-Golpayegani Bold" panose="000008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3AC6-4D6D-280D-C6F2-B51677606F8A}"/>
              </a:ext>
            </a:extLst>
          </p:cNvPr>
          <p:cNvSpPr txBox="1"/>
          <p:nvPr/>
        </p:nvSpPr>
        <p:spPr>
          <a:xfrm>
            <a:off x="9134672" y="2158776"/>
            <a:ext cx="283223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</a:rPr>
              <a:t>عوامل موثر در کارایی کامپیوتر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23EE-2073-4D24-9089-918374775709}"/>
              </a:ext>
            </a:extLst>
          </p:cNvPr>
          <p:cNvSpPr txBox="1"/>
          <p:nvPr/>
        </p:nvSpPr>
        <p:spPr>
          <a:xfrm>
            <a:off x="1113684" y="2304195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حافظه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1C536-E6F5-593C-A6FF-65F4628B5540}"/>
              </a:ext>
            </a:extLst>
          </p:cNvPr>
          <p:cNvSpPr txBox="1"/>
          <p:nvPr/>
        </p:nvSpPr>
        <p:spPr>
          <a:xfrm>
            <a:off x="1166463" y="3485110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حافظه دیسک سخت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Hard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6157B-1F72-486B-A44B-F955F91A5171}"/>
              </a:ext>
            </a:extLst>
          </p:cNvPr>
          <p:cNvSpPr txBox="1"/>
          <p:nvPr/>
        </p:nvSpPr>
        <p:spPr>
          <a:xfrm>
            <a:off x="1187932" y="4671024"/>
            <a:ext cx="61138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حافظه کارت گرافیک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SD-Golpayegani Bold" panose="00000800000000000000" pitchFamily="2" charset="-78"/>
              </a:rPr>
              <a:t>Graphic Card </a:t>
            </a:r>
          </a:p>
        </p:txBody>
      </p:sp>
    </p:spTree>
    <p:extLst>
      <p:ext uri="{BB962C8B-B14F-4D97-AF65-F5344CB8AC3E}">
        <p14:creationId xmlns:p14="http://schemas.microsoft.com/office/powerpoint/2010/main" val="4215982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0808"/>
            <a:ext cx="12192000" cy="127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4429E-9138-59DC-AC6C-8B099309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45" y="2289331"/>
            <a:ext cx="7646110" cy="3430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08ACE-6A2C-4422-1CB5-EE601BDB81C5}"/>
              </a:ext>
            </a:extLst>
          </p:cNvPr>
          <p:cNvSpPr txBox="1"/>
          <p:nvPr/>
        </p:nvSpPr>
        <p:spPr>
          <a:xfrm>
            <a:off x="2998550" y="671210"/>
            <a:ext cx="38789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(INTEL , AMD)CPU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7ACAA-AEB3-C52F-7F3F-3783CEE1325A}"/>
              </a:ext>
            </a:extLst>
          </p:cNvPr>
          <p:cNvSpPr txBox="1"/>
          <p:nvPr/>
        </p:nvSpPr>
        <p:spPr>
          <a:xfrm>
            <a:off x="7084168" y="578877"/>
            <a:ext cx="133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3600" b="0" i="0" u="none" strike="noStrike" kern="1200" cap="small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B Titr" pitchFamily="2" charset="-78"/>
              </a:rPr>
              <a:t>انواع</a:t>
            </a:r>
            <a:endParaRPr lang="fa-I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3976" y="918795"/>
            <a:ext cx="6418456" cy="768085"/>
          </a:xfrm>
        </p:spPr>
        <p:txBody>
          <a:bodyPr/>
          <a:lstStyle/>
          <a:p>
            <a:r>
              <a:rPr lang="fa-IR" altLang="ko-KR" dirty="0">
                <a:cs typeface="2  Titr" panose="00000700000000000000" pitchFamily="2" charset="-78"/>
              </a:rPr>
              <a:t>سخت‌افزار- نرم‌افزار </a:t>
            </a:r>
            <a:endParaRPr lang="ko-KR" altLang="en-US" dirty="0">
              <a:cs typeface="2  Titr" panose="00000700000000000000" pitchFamily="2" charset="-78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BDE26ED-7CE5-2F62-D70F-9B417674EEF3}"/>
              </a:ext>
            </a:extLst>
          </p:cNvPr>
          <p:cNvSpPr/>
          <p:nvPr/>
        </p:nvSpPr>
        <p:spPr>
          <a:xfrm>
            <a:off x="1682884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SD-Golpayegani Bold" panose="00000800000000000000" pitchFamily="2" charset="-78"/>
              </a:rPr>
              <a:t>وظیفه ترجمه دستورات نرم افزاری به زبان قابل فهم را برای سخت افزار بر عهده دارد.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50DCA0A-9348-8FA9-3268-51EBD3C6C9D7}"/>
              </a:ext>
            </a:extLst>
          </p:cNvPr>
          <p:cNvSpPr/>
          <p:nvPr/>
        </p:nvSpPr>
        <p:spPr>
          <a:xfrm>
            <a:off x="4880042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SD-Golpayegani Bold" panose="00000800000000000000" pitchFamily="2" charset="-78"/>
              </a:rPr>
              <a:t>برنامه‌ها و دستورالعمل‌هايی برای ارتباط با کامپیوتر و استفاده از آن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08CE19F-D6F0-2053-6AF8-089065E6C088}"/>
              </a:ext>
            </a:extLst>
          </p:cNvPr>
          <p:cNvSpPr/>
          <p:nvPr/>
        </p:nvSpPr>
        <p:spPr>
          <a:xfrm>
            <a:off x="8077200" y="2393004"/>
            <a:ext cx="2431915" cy="2778116"/>
          </a:xfrm>
          <a:prstGeom prst="round2SameRect">
            <a:avLst>
              <a:gd name="adj1" fmla="val 58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SD-Golpayegani Bold" panose="00000800000000000000" pitchFamily="2" charset="-78"/>
              </a:rPr>
              <a:t>اجزای فيزيكی و قابل لمس کامپیوتر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61414-41AB-52DD-7FEA-23925F1F7282}"/>
              </a:ext>
            </a:extLst>
          </p:cNvPr>
          <p:cNvSpPr txBox="1"/>
          <p:nvPr/>
        </p:nvSpPr>
        <p:spPr>
          <a:xfrm>
            <a:off x="8310355" y="5318861"/>
            <a:ext cx="1965603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سخت افزار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(Hardware)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6BE9D-6663-B0D8-96FB-C78FD848EB6A}"/>
              </a:ext>
            </a:extLst>
          </p:cNvPr>
          <p:cNvSpPr txBox="1"/>
          <p:nvPr/>
        </p:nvSpPr>
        <p:spPr>
          <a:xfrm>
            <a:off x="5195363" y="5318861"/>
            <a:ext cx="1795683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نرم افزار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(Software)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4C9A2-2408-0590-D687-2B9EC8B03F8D}"/>
              </a:ext>
            </a:extLst>
          </p:cNvPr>
          <p:cNvSpPr txBox="1"/>
          <p:nvPr/>
        </p:nvSpPr>
        <p:spPr>
          <a:xfrm>
            <a:off x="1845509" y="5318861"/>
            <a:ext cx="1936749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میان افزار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(Firmware)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956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04C00B-7971-E674-6D95-B5B9A566DFC8}"/>
              </a:ext>
            </a:extLst>
          </p:cNvPr>
          <p:cNvSpPr/>
          <p:nvPr/>
        </p:nvSpPr>
        <p:spPr>
          <a:xfrm>
            <a:off x="3073940" y="0"/>
            <a:ext cx="91180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D6452-FF22-CDFC-56E7-3136D0251ECD}"/>
              </a:ext>
            </a:extLst>
          </p:cNvPr>
          <p:cNvSpPr/>
          <p:nvPr/>
        </p:nvSpPr>
        <p:spPr>
          <a:xfrm>
            <a:off x="0" y="0"/>
            <a:ext cx="42704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FE539-1C81-BDDE-E8E0-B87691E90F6C}"/>
              </a:ext>
            </a:extLst>
          </p:cNvPr>
          <p:cNvSpPr/>
          <p:nvPr/>
        </p:nvSpPr>
        <p:spPr>
          <a:xfrm>
            <a:off x="9118059" y="0"/>
            <a:ext cx="3073940" cy="6858000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5AEA-2549-5C08-C7BE-471B0D139CF3}"/>
              </a:ext>
            </a:extLst>
          </p:cNvPr>
          <p:cNvSpPr txBox="1"/>
          <p:nvPr/>
        </p:nvSpPr>
        <p:spPr>
          <a:xfrm>
            <a:off x="9370978" y="2246810"/>
            <a:ext cx="256810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سخت افزار</a:t>
            </a:r>
          </a:p>
          <a:p>
            <a:pPr algn="ctr">
              <a:lnSpc>
                <a:spcPct val="200000"/>
              </a:lnSpc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نرم افزار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282AF-885F-4253-91E0-853736F47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1"/>
          <a:stretch/>
        </p:blipFill>
        <p:spPr>
          <a:xfrm>
            <a:off x="1159339" y="1682884"/>
            <a:ext cx="7066667" cy="3903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5148D9-0B61-9217-2CBC-ABA18AB1813A}"/>
              </a:ext>
            </a:extLst>
          </p:cNvPr>
          <p:cNvSpPr txBox="1"/>
          <p:nvPr/>
        </p:nvSpPr>
        <p:spPr>
          <a:xfrm>
            <a:off x="2099363" y="1086784"/>
            <a:ext cx="14771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G2 Rubber Stamp LET" panose="00000400000000000000" pitchFamily="2" charset="0"/>
              </a:rPr>
              <a:t>hardware</a:t>
            </a:r>
            <a:endParaRPr lang="fa-IR" dirty="0">
              <a:latin typeface="G2 Rubber Stamp LET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06CB2-FE8B-A855-7CCE-6FFDAB7E8718}"/>
              </a:ext>
            </a:extLst>
          </p:cNvPr>
          <p:cNvSpPr txBox="1"/>
          <p:nvPr/>
        </p:nvSpPr>
        <p:spPr>
          <a:xfrm>
            <a:off x="5540306" y="1086784"/>
            <a:ext cx="14158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G2 Rubber Stamp LET" panose="00000400000000000000" pitchFamily="2" charset="0"/>
              </a:rPr>
              <a:t>software</a:t>
            </a:r>
            <a:endParaRPr lang="fa-IR" dirty="0">
              <a:latin typeface="G2 Rubber Stamp LE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9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9699" y="860429"/>
            <a:ext cx="5981504" cy="768085"/>
          </a:xfrm>
        </p:spPr>
        <p:txBody>
          <a:bodyPr/>
          <a:lstStyle/>
          <a:p>
            <a:r>
              <a:rPr lang="fa-IR" altLang="ko-KR" dirty="0">
                <a:cs typeface="2  Titr" panose="00000700000000000000" pitchFamily="2" charset="-78"/>
              </a:rPr>
              <a:t>انواع کامپیوتر ها</a:t>
            </a:r>
            <a:endParaRPr lang="ko-KR" altLang="en-US" dirty="0">
              <a:cs typeface="2  Titr" panose="00000700000000000000" pitchFamily="2" charset="-78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9168341" y="4942720"/>
            <a:ext cx="2112235" cy="328116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endParaRPr lang="en-US" sz="1867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3531D38-32E1-18AB-5A6F-143DBB225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31" r="19231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9CFBDAB-E765-1C81-733D-4431A52B48D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l="2148" r="214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F0F30CA-9B13-4D98-0009-09ED47F25DA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8233" r="823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CEC3B54-4EE5-7C66-D51A-5F8AAE35658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/>
          <a:srcRect l="3846" r="3846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FEC610-0290-80C1-09EE-BFCCB837C190}"/>
              </a:ext>
            </a:extLst>
          </p:cNvPr>
          <p:cNvSpPr txBox="1"/>
          <p:nvPr/>
        </p:nvSpPr>
        <p:spPr>
          <a:xfrm>
            <a:off x="9203995" y="5032603"/>
            <a:ext cx="1718740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کامپیوتر ریز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(micro pc)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41A5C8-EE5F-0DFD-26BD-A2AF2AF10701}"/>
              </a:ext>
            </a:extLst>
          </p:cNvPr>
          <p:cNvSpPr txBox="1"/>
          <p:nvPr/>
        </p:nvSpPr>
        <p:spPr>
          <a:xfrm>
            <a:off x="6652113" y="5003177"/>
            <a:ext cx="1576072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کامپیوتر کوچک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(mini pc)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FE3336-49D8-3DA6-E13E-A392A38F0FCB}"/>
              </a:ext>
            </a:extLst>
          </p:cNvPr>
          <p:cNvSpPr txBox="1"/>
          <p:nvPr/>
        </p:nvSpPr>
        <p:spPr>
          <a:xfrm>
            <a:off x="3663252" y="5032603"/>
            <a:ext cx="2177199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کامپیوتر بزرگ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(main frame)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81D474-BF7A-FE06-6FE0-8CBD342499B4}"/>
              </a:ext>
            </a:extLst>
          </p:cNvPr>
          <p:cNvSpPr txBox="1"/>
          <p:nvPr/>
        </p:nvSpPr>
        <p:spPr>
          <a:xfrm>
            <a:off x="691221" y="5061543"/>
            <a:ext cx="2744662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ابر کامپیوتر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tabLst/>
              <a:defRPr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/>
                <a:cs typeface="B Titr" panose="00000700000000000000" pitchFamily="2" charset="-78"/>
              </a:rPr>
              <a:t>(super computer)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53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2968A2C-5E71-5F12-5C90-BFFDCE5F1C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13" b="9913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ACF2A13-DF6D-EF3F-D363-AF034B3C53B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9913" b="991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2471" y="140936"/>
            <a:ext cx="5219080" cy="768085"/>
          </a:xfrm>
        </p:spPr>
        <p:txBody>
          <a:bodyPr/>
          <a:lstStyle/>
          <a:p>
            <a:r>
              <a:rPr lang="fa-IR" altLang="ko-KR" b="1" dirty="0">
                <a:solidFill>
                  <a:srgbClr val="EA0075"/>
                </a:solidFill>
                <a:cs typeface="2  Titr" panose="00000700000000000000" pitchFamily="2" charset="-78"/>
              </a:rPr>
              <a:t>انواع</a:t>
            </a:r>
            <a:r>
              <a:rPr lang="fa-IR" altLang="ko-KR" b="1" dirty="0">
                <a:solidFill>
                  <a:schemeClr val="accent2"/>
                </a:solidFill>
                <a:cs typeface="2  Titr" panose="00000700000000000000" pitchFamily="2" charset="-78"/>
              </a:rPr>
              <a:t> </a:t>
            </a:r>
            <a:r>
              <a:rPr lang="fa-IR" altLang="ko-KR" b="1" dirty="0">
                <a:solidFill>
                  <a:srgbClr val="5072C4"/>
                </a:solidFill>
                <a:cs typeface="2  Titr" panose="00000700000000000000" pitchFamily="2" charset="-78"/>
              </a:rPr>
              <a:t>کامپیوتر</a:t>
            </a:r>
            <a:r>
              <a:rPr lang="fa-IR" altLang="ko-KR" b="1" dirty="0">
                <a:solidFill>
                  <a:schemeClr val="accent2"/>
                </a:solidFill>
                <a:cs typeface="2  Titr" panose="00000700000000000000" pitchFamily="2" charset="-78"/>
              </a:rPr>
              <a:t> </a:t>
            </a:r>
            <a:r>
              <a:rPr lang="fa-IR" altLang="ko-KR" b="1" dirty="0">
                <a:solidFill>
                  <a:srgbClr val="EA0075"/>
                </a:solidFill>
                <a:cs typeface="2  Titr" panose="00000700000000000000" pitchFamily="2" charset="-78"/>
              </a:rPr>
              <a:t>شخصی</a:t>
            </a:r>
            <a:endParaRPr lang="ko-KR" altLang="en-US" b="1" dirty="0">
              <a:solidFill>
                <a:srgbClr val="EA0075"/>
              </a:solidFill>
              <a:cs typeface="2  Titr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1371" y="3910079"/>
            <a:ext cx="5568619" cy="2495252"/>
            <a:chOff x="323528" y="2932559"/>
            <a:chExt cx="4176464" cy="1871439"/>
          </a:xfrm>
          <a:solidFill>
            <a:schemeClr val="accent1"/>
          </a:solidFill>
        </p:grpSpPr>
        <p:sp>
          <p:nvSpPr>
            <p:cNvPr id="9" name="Isosceles Triangle 8"/>
            <p:cNvSpPr/>
            <p:nvPr/>
          </p:nvSpPr>
          <p:spPr>
            <a:xfrm>
              <a:off x="2244702" y="2932559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3219822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r>
                <a:rPr lang="fa-IR" altLang="ko-KR" sz="2400" dirty="0">
                  <a:solidFill>
                    <a:prstClr val="white"/>
                  </a:solidFill>
                  <a:latin typeface="Arial"/>
                  <a:cs typeface="SD-Golpayegani Bold" panose="00000800000000000000" pitchFamily="2" charset="-78"/>
                </a:rPr>
                <a:t>کامپیوتر رومیزی</a:t>
              </a:r>
            </a:p>
            <a:p>
              <a:pPr algn="ctr" defTabSz="1219170" latinLnBrk="1"/>
              <a:endParaRPr lang="fa-IR" altLang="ko-KR" sz="24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endParaRPr>
            </a:p>
            <a:p>
              <a:pPr algn="ctr" defTabSz="1219170" latinLnBrk="1"/>
              <a:r>
                <a:rPr lang="en-US" altLang="ko-KR" sz="2400" dirty="0">
                  <a:solidFill>
                    <a:prstClr val="white"/>
                  </a:solidFill>
                  <a:latin typeface="G2 Rubber Stamp LET" panose="00000400000000000000" pitchFamily="2" charset="0"/>
                  <a:cs typeface="SD-Golpayegani Bold" panose="00000800000000000000" pitchFamily="2" charset="-78"/>
                </a:rPr>
                <a:t>desktop</a:t>
              </a:r>
              <a:endParaRPr lang="ko-KR" altLang="en-US" sz="2400" dirty="0">
                <a:solidFill>
                  <a:prstClr val="white"/>
                </a:solidFill>
                <a:latin typeface="G2 Rubber Stamp LET" panose="00000400000000000000" pitchFamily="2" charset="0"/>
                <a:cs typeface="SD-Golpayegani Bold" panose="000008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03189" y="1316766"/>
            <a:ext cx="5568619" cy="2496277"/>
            <a:chOff x="4652392" y="987574"/>
            <a:chExt cx="4176464" cy="1872208"/>
          </a:xfrm>
          <a:solidFill>
            <a:srgbClr val="FE007F"/>
          </a:solidFill>
        </p:grpSpPr>
        <p:sp>
          <p:nvSpPr>
            <p:cNvPr id="10" name="Isosceles Triangle 9"/>
            <p:cNvSpPr/>
            <p:nvPr/>
          </p:nvSpPr>
          <p:spPr>
            <a:xfrm rot="10800000">
              <a:off x="6573566" y="2571750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52392" y="987574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5E12BE-6772-60FD-931D-E04D793B3839}"/>
              </a:ext>
            </a:extLst>
          </p:cNvPr>
          <p:cNvSpPr txBox="1"/>
          <p:nvPr/>
        </p:nvSpPr>
        <p:spPr>
          <a:xfrm>
            <a:off x="6344531" y="1772718"/>
            <a:ext cx="5089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SD-Golpayegani Bold" panose="00000800000000000000" pitchFamily="2" charset="-78"/>
              </a:rPr>
              <a:t>کامپیوتر </a:t>
            </a:r>
            <a:r>
              <a:rPr lang="fa-IR" altLang="ko-KR" sz="2400" dirty="0">
                <a:solidFill>
                  <a:prstClr val="white"/>
                </a:solidFill>
                <a:latin typeface="Arial"/>
                <a:cs typeface="SD-Golpayegani Bold" panose="00000800000000000000" pitchFamily="2" charset="-78"/>
              </a:rPr>
              <a:t>کیفی</a:t>
            </a:r>
            <a:endParaRPr kumimoji="0" lang="fa-IR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SD-Golpayegani Bold" panose="00000800000000000000" pitchFamily="2" charset="-78"/>
            </a:endParaRPr>
          </a:p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2 Rubber Stamp LET" panose="00000400000000000000" pitchFamily="2" charset="0"/>
                <a:cs typeface="SD-Golpayegani Bold" panose="00000800000000000000" pitchFamily="2" charset="-78"/>
              </a:rPr>
              <a:t>Laptop/Notebook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2 Rubber Stamp LET" panose="00000400000000000000" pitchFamily="2" charset="0"/>
              <a:cs typeface="SD-Golpayegani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541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0011" y="822217"/>
            <a:ext cx="5650764" cy="768085"/>
          </a:xfrm>
        </p:spPr>
        <p:txBody>
          <a:bodyPr/>
          <a:lstStyle/>
          <a:p>
            <a:r>
              <a:rPr lang="fa-IR" altLang="ko-KR" dirty="0">
                <a:solidFill>
                  <a:schemeClr val="bg1">
                    <a:lumMod val="85000"/>
                  </a:schemeClr>
                </a:solidFill>
                <a:cs typeface="2  Titr" panose="00000700000000000000" pitchFamily="2" charset="-78"/>
              </a:rPr>
              <a:t>واحد پردازش مرکزی      </a:t>
            </a:r>
            <a:endParaRPr lang="ko-KR" altLang="en-US" dirty="0">
              <a:solidFill>
                <a:schemeClr val="bg1">
                  <a:lumMod val="8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21" name="Frame 17"/>
          <p:cNvSpPr/>
          <p:nvPr/>
        </p:nvSpPr>
        <p:spPr>
          <a:xfrm>
            <a:off x="10704512" y="2267593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0704512" y="3697839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72792D-F2B3-E620-E10F-22B865889D00}"/>
              </a:ext>
            </a:extLst>
          </p:cNvPr>
          <p:cNvSpPr/>
          <p:nvPr/>
        </p:nvSpPr>
        <p:spPr>
          <a:xfrm>
            <a:off x="10704512" y="4686420"/>
            <a:ext cx="754671" cy="1486249"/>
          </a:xfrm>
          <a:prstGeom prst="rect">
            <a:avLst/>
          </a:pr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23" name="Frame 17"/>
          <p:cNvSpPr/>
          <p:nvPr/>
        </p:nvSpPr>
        <p:spPr>
          <a:xfrm>
            <a:off x="10704512" y="5222901"/>
            <a:ext cx="576064" cy="5760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39038-0621-0A7D-8622-6A96BEC35757}"/>
              </a:ext>
            </a:extLst>
          </p:cNvPr>
          <p:cNvSpPr txBox="1"/>
          <p:nvPr/>
        </p:nvSpPr>
        <p:spPr>
          <a:xfrm>
            <a:off x="7378784" y="2324792"/>
            <a:ext cx="308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cs typeface="SD-Golpayegani Bold" panose="00000800000000000000" pitchFamily="2" charset="-78"/>
              </a:rPr>
              <a:t>مغز کامپیوتر به شمار می آید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8E9731-5108-9949-B929-2F95B68F51B2}"/>
              </a:ext>
            </a:extLst>
          </p:cNvPr>
          <p:cNvSpPr txBox="1"/>
          <p:nvPr/>
        </p:nvSpPr>
        <p:spPr>
          <a:xfrm>
            <a:off x="4815192" y="3755038"/>
            <a:ext cx="5515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cs typeface="SD-Golpayegani Bold" panose="00000800000000000000" pitchFamily="2" charset="-78"/>
              </a:rPr>
              <a:t>تمامی عملیات محاسباتی در این بخش انجام می شود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78EF2-976B-32DB-D091-D7B497562CD4}"/>
              </a:ext>
            </a:extLst>
          </p:cNvPr>
          <p:cNvSpPr txBox="1"/>
          <p:nvPr/>
        </p:nvSpPr>
        <p:spPr>
          <a:xfrm>
            <a:off x="572592" y="5095434"/>
            <a:ext cx="9758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cs typeface="SD-Golpayegani Bold" panose="00000800000000000000" pitchFamily="2" charset="-78"/>
              </a:rPr>
              <a:t>در این بخش اطلاعات خامی که از طریق ورودی دریافت شده طی عملیات هایی از پیش تعریف شده مورد تغییر و تحول انجام میگیرد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1906E-227A-3E41-D3DD-6B91184D33AC}"/>
              </a:ext>
            </a:extLst>
          </p:cNvPr>
          <p:cNvSpPr txBox="1"/>
          <p:nvPr/>
        </p:nvSpPr>
        <p:spPr>
          <a:xfrm>
            <a:off x="2324912" y="822217"/>
            <a:ext cx="23550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err="1">
                <a:solidFill>
                  <a:schemeClr val="bg1">
                    <a:lumMod val="85000"/>
                  </a:schemeClr>
                </a:solidFill>
                <a:latin typeface="G2 Rubber Stamp LET" panose="00000400000000000000" pitchFamily="2" charset="0"/>
              </a:rPr>
              <a:t>cpu</a:t>
            </a:r>
            <a:endParaRPr lang="fa-IR" sz="3600" dirty="0">
              <a:solidFill>
                <a:schemeClr val="bg1">
                  <a:lumMod val="85000"/>
                </a:schemeClr>
              </a:solidFill>
              <a:latin typeface="G2 Rubber Stamp LE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56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520</TotalTime>
  <Words>1559</Words>
  <Application>Microsoft Office PowerPoint</Application>
  <PresentationFormat>Widescreen</PresentationFormat>
  <Paragraphs>302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SD-Golpayegani Bold</vt:lpstr>
      <vt:lpstr>IRANSansXFaNum UltraLight</vt:lpstr>
      <vt:lpstr>Century Schoolbook</vt:lpstr>
      <vt:lpstr>G2 Rubber Stamp LET</vt:lpstr>
      <vt:lpstr>2  Titr</vt:lpstr>
      <vt:lpstr>Arial</vt:lpstr>
      <vt:lpstr>B Titr</vt:lpstr>
      <vt:lpstr>Corbel</vt:lpstr>
      <vt:lpstr>Wingdings</vt:lpstr>
      <vt:lpstr>Arial Black</vt:lpstr>
      <vt:lpstr>Rockwell Condensed</vt:lpstr>
      <vt:lpstr>IRANSansXFaNum Medium</vt:lpstr>
      <vt:lpstr>SD-Golpayegani Grunge</vt:lpstr>
      <vt:lpstr>Calibri</vt:lpstr>
      <vt:lpstr>Aharoni</vt:lpstr>
      <vt:lpstr>Century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workshop</dc:creator>
  <cp:lastModifiedBy>ASUS</cp:lastModifiedBy>
  <cp:revision>90</cp:revision>
  <dcterms:created xsi:type="dcterms:W3CDTF">2024-05-16T07:11:20Z</dcterms:created>
  <dcterms:modified xsi:type="dcterms:W3CDTF">2025-05-20T11:26:44Z</dcterms:modified>
</cp:coreProperties>
</file>